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88" r:id="rId3"/>
    <p:sldId id="264" r:id="rId4"/>
    <p:sldId id="261" r:id="rId5"/>
    <p:sldId id="2076136316" r:id="rId6"/>
    <p:sldId id="308" r:id="rId7"/>
    <p:sldId id="2076136306" r:id="rId8"/>
    <p:sldId id="316" r:id="rId9"/>
    <p:sldId id="294" r:id="rId10"/>
    <p:sldId id="318" r:id="rId11"/>
    <p:sldId id="307" r:id="rId12"/>
    <p:sldId id="2076136308" r:id="rId13"/>
    <p:sldId id="2076136302" r:id="rId14"/>
    <p:sldId id="2076136313" r:id="rId15"/>
    <p:sldId id="2076136312" r:id="rId16"/>
    <p:sldId id="2076136317" r:id="rId17"/>
    <p:sldId id="293" r:id="rId18"/>
    <p:sldId id="2076136315" r:id="rId19"/>
    <p:sldId id="290" r:id="rId20"/>
    <p:sldId id="2076136292" r:id="rId21"/>
    <p:sldId id="2076136310" r:id="rId22"/>
    <p:sldId id="2076136293" r:id="rId23"/>
    <p:sldId id="2076136294" r:id="rId24"/>
    <p:sldId id="2076136297" r:id="rId25"/>
    <p:sldId id="2076136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69448" autoAdjust="0"/>
  </p:normalViewPr>
  <p:slideViewPr>
    <p:cSldViewPr snapToGrid="0">
      <p:cViewPr varScale="1">
        <p:scale>
          <a:sx n="59" d="100"/>
          <a:sy n="59" d="100"/>
        </p:scale>
        <p:origin x="1555" y="67"/>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png"/></Relationships>
</file>

<file path=ppt/diagrams/_rels/data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image" Target="../media/image31.jpg"/></Relationships>
</file>

<file path=ppt/diagrams/_rels/drawing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image" Target="../media/image31.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D05B93-5A31-403B-9E7E-E5033D3FCE22}" type="doc">
      <dgm:prSet loTypeId="urn:microsoft.com/office/officeart/2005/8/layout/vList3#1" loCatId="list" qsTypeId="urn:microsoft.com/office/officeart/2005/8/quickstyle/simple1" qsCatId="simple" csTypeId="urn:microsoft.com/office/officeart/2005/8/colors/accent1_2" csCatId="accent1" phldr="1"/>
      <dgm:spPr/>
      <dgm:t>
        <a:bodyPr/>
        <a:lstStyle/>
        <a:p>
          <a:endParaRPr lang="en-IN"/>
        </a:p>
      </dgm:t>
    </dgm:pt>
    <dgm:pt modelId="{C104A776-D171-4EF3-938E-825CDED98367}">
      <dgm:prSet/>
      <dgm:spPr/>
      <dgm:t>
        <a:bodyPr/>
        <a:lstStyle/>
        <a:p>
          <a:r>
            <a:rPr lang="en-US" sz="3200" dirty="0"/>
            <a:t>SQL</a:t>
          </a:r>
          <a:endParaRPr lang="en-IN" sz="3200" dirty="0"/>
        </a:p>
      </dgm:t>
    </dgm:pt>
    <dgm:pt modelId="{D6C65FB6-9E33-4007-B7E7-5004CA93C337}" type="parTrans" cxnId="{D4B3E68B-BB26-44EA-8DEA-168BA00950EE}">
      <dgm:prSet/>
      <dgm:spPr/>
      <dgm:t>
        <a:bodyPr/>
        <a:lstStyle/>
        <a:p>
          <a:endParaRPr lang="en-IN"/>
        </a:p>
      </dgm:t>
    </dgm:pt>
    <dgm:pt modelId="{9EE15769-31A9-464E-8207-879BCEE36688}" type="sibTrans" cxnId="{D4B3E68B-BB26-44EA-8DEA-168BA00950EE}">
      <dgm:prSet/>
      <dgm:spPr/>
      <dgm:t>
        <a:bodyPr/>
        <a:lstStyle/>
        <a:p>
          <a:endParaRPr lang="en-IN"/>
        </a:p>
      </dgm:t>
    </dgm:pt>
    <dgm:pt modelId="{74336AA5-DFAF-492C-B7E0-07F603B704C2}">
      <dgm:prSet custT="1"/>
      <dgm:spPr/>
      <dgm:t>
        <a:bodyPr/>
        <a:lstStyle/>
        <a:p>
          <a:r>
            <a:rPr lang="en-US" sz="2400" dirty="0"/>
            <a:t>Excel, Microsoft SQL, MySQL, PostgreSQL…</a:t>
          </a:r>
          <a:endParaRPr lang="en-IN" sz="2400" dirty="0"/>
        </a:p>
      </dgm:t>
    </dgm:pt>
    <dgm:pt modelId="{A82FC2B2-3BF3-4C16-A90E-AA475C91C195}" type="parTrans" cxnId="{F9045E01-3101-4CFC-A18E-FF268D50DC9A}">
      <dgm:prSet/>
      <dgm:spPr/>
      <dgm:t>
        <a:bodyPr/>
        <a:lstStyle/>
        <a:p>
          <a:endParaRPr lang="en-IN"/>
        </a:p>
      </dgm:t>
    </dgm:pt>
    <dgm:pt modelId="{F5D94270-2078-4EBD-B15E-1BF8962DFFFA}" type="sibTrans" cxnId="{F9045E01-3101-4CFC-A18E-FF268D50DC9A}">
      <dgm:prSet/>
      <dgm:spPr/>
      <dgm:t>
        <a:bodyPr/>
        <a:lstStyle/>
        <a:p>
          <a:endParaRPr lang="en-IN"/>
        </a:p>
      </dgm:t>
    </dgm:pt>
    <dgm:pt modelId="{8B42DE8A-B89A-4824-87C7-0FD2B27D7BDD}">
      <dgm:prSet custT="1"/>
      <dgm:spPr/>
      <dgm:t>
        <a:bodyPr/>
        <a:lstStyle/>
        <a:p>
          <a:endParaRPr lang="en-IN" sz="2400" dirty="0"/>
        </a:p>
      </dgm:t>
    </dgm:pt>
    <dgm:pt modelId="{FB3D365E-A481-4C28-8B62-84DE86AE28C0}" type="parTrans" cxnId="{E6529622-F6DE-4721-A7F9-AD5C877D6A72}">
      <dgm:prSet/>
      <dgm:spPr/>
      <dgm:t>
        <a:bodyPr/>
        <a:lstStyle/>
        <a:p>
          <a:endParaRPr lang="en-IN"/>
        </a:p>
      </dgm:t>
    </dgm:pt>
    <dgm:pt modelId="{72D94C5C-7061-4126-B7DC-E0E4E427575E}" type="sibTrans" cxnId="{E6529622-F6DE-4721-A7F9-AD5C877D6A72}">
      <dgm:prSet/>
      <dgm:spPr/>
      <dgm:t>
        <a:bodyPr/>
        <a:lstStyle/>
        <a:p>
          <a:endParaRPr lang="en-IN"/>
        </a:p>
      </dgm:t>
    </dgm:pt>
    <dgm:pt modelId="{90C7AAEF-DFE7-4E59-A612-BEB6A8E83F69}">
      <dgm:prSet/>
      <dgm:spPr/>
      <dgm:t>
        <a:bodyPr/>
        <a:lstStyle/>
        <a:p>
          <a:r>
            <a:rPr lang="en-US" sz="3300" dirty="0"/>
            <a:t>No(t) SQL</a:t>
          </a:r>
          <a:endParaRPr lang="en-IN" sz="3300" dirty="0"/>
        </a:p>
      </dgm:t>
    </dgm:pt>
    <dgm:pt modelId="{9DC7CD8B-C4B6-4EF6-8C24-BEDB9A926C5A}" type="parTrans" cxnId="{D62AA0E5-6F6E-4941-881D-DF4A29CA67DB}">
      <dgm:prSet/>
      <dgm:spPr/>
      <dgm:t>
        <a:bodyPr/>
        <a:lstStyle/>
        <a:p>
          <a:endParaRPr lang="en-IN"/>
        </a:p>
      </dgm:t>
    </dgm:pt>
    <dgm:pt modelId="{150814B4-C4AB-4EFC-97E7-950EA7FF3316}" type="sibTrans" cxnId="{D62AA0E5-6F6E-4941-881D-DF4A29CA67DB}">
      <dgm:prSet/>
      <dgm:spPr/>
      <dgm:t>
        <a:bodyPr/>
        <a:lstStyle/>
        <a:p>
          <a:endParaRPr lang="en-IN"/>
        </a:p>
      </dgm:t>
    </dgm:pt>
    <dgm:pt modelId="{11C9771A-038C-47EC-AF86-76FB81EEB996}">
      <dgm:prSet custT="1"/>
      <dgm:spPr/>
      <dgm:t>
        <a:bodyPr/>
        <a:lstStyle/>
        <a:p>
          <a:r>
            <a:rPr lang="en-IN" sz="2400" dirty="0"/>
            <a:t>Format - Table with Rows and Columns.</a:t>
          </a:r>
        </a:p>
      </dgm:t>
    </dgm:pt>
    <dgm:pt modelId="{97D3B8F3-F30D-45FA-935A-230F9642BEAC}" type="parTrans" cxnId="{B8870B0A-C0E1-4C78-B0D7-6EA6CF457EC3}">
      <dgm:prSet/>
      <dgm:spPr/>
    </dgm:pt>
    <dgm:pt modelId="{668320F6-D0F6-4529-8500-2D8568C8979E}" type="sibTrans" cxnId="{B8870B0A-C0E1-4C78-B0D7-6EA6CF457EC3}">
      <dgm:prSet/>
      <dgm:spPr/>
    </dgm:pt>
    <dgm:pt modelId="{7A18FD5B-F282-468B-8CFD-BF21201E0455}">
      <dgm:prSet custT="1"/>
      <dgm:spPr/>
      <dgm:t>
        <a:bodyPr/>
        <a:lstStyle/>
        <a:p>
          <a:r>
            <a:rPr lang="en-IN" sz="2400" dirty="0"/>
            <a:t>Structured Data - RDBMS</a:t>
          </a:r>
        </a:p>
      </dgm:t>
    </dgm:pt>
    <dgm:pt modelId="{F69F7321-DDA9-465F-972D-15AC65187460}" type="parTrans" cxnId="{C56D0A09-2984-4CAF-9C40-3F1E7E22EC2F}">
      <dgm:prSet/>
      <dgm:spPr/>
    </dgm:pt>
    <dgm:pt modelId="{44CC5E5D-965A-41BE-8549-9BE205B3D897}" type="sibTrans" cxnId="{C56D0A09-2984-4CAF-9C40-3F1E7E22EC2F}">
      <dgm:prSet/>
      <dgm:spPr/>
    </dgm:pt>
    <dgm:pt modelId="{431C52F8-B1E3-4F1F-9C02-3BC0A7E86F4E}">
      <dgm:prSet custT="1"/>
      <dgm:spPr/>
      <dgm:t>
        <a:bodyPr/>
        <a:lstStyle/>
        <a:p>
          <a:endParaRPr lang="en-IN" sz="2400" dirty="0"/>
        </a:p>
      </dgm:t>
    </dgm:pt>
    <dgm:pt modelId="{E1589AB1-12C4-44BA-986C-41A932B8F284}" type="parTrans" cxnId="{B9104540-6F21-4E1A-AEEE-556186C4AE08}">
      <dgm:prSet/>
      <dgm:spPr/>
    </dgm:pt>
    <dgm:pt modelId="{2FC08499-378B-4B80-B0E2-23DD43CA9730}" type="sibTrans" cxnId="{B9104540-6F21-4E1A-AEEE-556186C4AE08}">
      <dgm:prSet/>
      <dgm:spPr/>
    </dgm:pt>
    <dgm:pt modelId="{7B9814D0-9662-48BE-A379-A258472E529D}">
      <dgm:prSet custT="1"/>
      <dgm:spPr/>
      <dgm:t>
        <a:bodyPr/>
        <a:lstStyle/>
        <a:p>
          <a:r>
            <a:rPr lang="en-IN" sz="2400" dirty="0"/>
            <a:t>CSV, JSON, AVRO, XML…</a:t>
          </a:r>
        </a:p>
      </dgm:t>
    </dgm:pt>
    <dgm:pt modelId="{16B78997-3A16-40A7-9AE7-0D5790CDD90A}" type="parTrans" cxnId="{7EAD9EAC-6DD4-472A-A69F-CD59975DCD57}">
      <dgm:prSet/>
      <dgm:spPr/>
    </dgm:pt>
    <dgm:pt modelId="{BB089C43-7AEB-4A5B-82C1-425FB420BA29}" type="sibTrans" cxnId="{7EAD9EAC-6DD4-472A-A69F-CD59975DCD57}">
      <dgm:prSet/>
      <dgm:spPr/>
    </dgm:pt>
    <dgm:pt modelId="{C193B616-EA37-4E72-9954-937259676254}">
      <dgm:prSet custT="1"/>
      <dgm:spPr/>
      <dgm:t>
        <a:bodyPr/>
        <a:lstStyle/>
        <a:p>
          <a:r>
            <a:rPr lang="en-IN" sz="2400" dirty="0"/>
            <a:t>Format – Like Table, Parent/child, Nodes and edges…</a:t>
          </a:r>
        </a:p>
      </dgm:t>
    </dgm:pt>
    <dgm:pt modelId="{724FFE49-A60B-4B1B-8B0F-1A940559C155}" type="parTrans" cxnId="{7307A8E5-6F73-4E8C-BCB9-BD8C41D0FB02}">
      <dgm:prSet/>
      <dgm:spPr/>
    </dgm:pt>
    <dgm:pt modelId="{150AC6A2-6AA0-481A-90DD-38B4378FF924}" type="sibTrans" cxnId="{7307A8E5-6F73-4E8C-BCB9-BD8C41D0FB02}">
      <dgm:prSet/>
      <dgm:spPr/>
    </dgm:pt>
    <dgm:pt modelId="{25A1E7DB-85CD-40A5-89AC-C962BE15AABA}">
      <dgm:prSet custT="1"/>
      <dgm:spPr/>
      <dgm:t>
        <a:bodyPr/>
        <a:lstStyle/>
        <a:p>
          <a:r>
            <a:rPr lang="en-US" sz="2400" dirty="0"/>
            <a:t>Semi structured or no structure at all.</a:t>
          </a:r>
          <a:endParaRPr lang="en-IN" sz="2400" dirty="0"/>
        </a:p>
      </dgm:t>
    </dgm:pt>
    <dgm:pt modelId="{0CD2B387-D5A5-45D6-93C1-5FD99D5B7ADF}" type="parTrans" cxnId="{FE66F806-B66E-4362-B107-3018B63E3462}">
      <dgm:prSet/>
      <dgm:spPr/>
    </dgm:pt>
    <dgm:pt modelId="{DBF03E88-4D20-4EA0-9C3F-49D0BEA33F90}" type="sibTrans" cxnId="{FE66F806-B66E-4362-B107-3018B63E3462}">
      <dgm:prSet/>
      <dgm:spPr/>
    </dgm:pt>
    <dgm:pt modelId="{EF316A97-48F3-43BF-92DF-1B058AB35835}" type="pres">
      <dgm:prSet presAssocID="{84D05B93-5A31-403B-9E7E-E5033D3FCE22}" presName="linearFlow" presStyleCnt="0">
        <dgm:presLayoutVars>
          <dgm:dir/>
          <dgm:resizeHandles val="exact"/>
        </dgm:presLayoutVars>
      </dgm:prSet>
      <dgm:spPr/>
    </dgm:pt>
    <dgm:pt modelId="{9498BB77-81FD-4626-AD93-D365C10276CE}" type="pres">
      <dgm:prSet presAssocID="{C104A776-D171-4EF3-938E-825CDED98367}" presName="composite" presStyleCnt="0"/>
      <dgm:spPr/>
    </dgm:pt>
    <dgm:pt modelId="{A5E3BF1F-9E22-4EF9-875C-DEFE3CA5FDA3}" type="pres">
      <dgm:prSet presAssocID="{C104A776-D171-4EF3-938E-825CDED98367}"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pt>
    <dgm:pt modelId="{3E601CCB-4164-49F3-A229-D39DAD14D715}" type="pres">
      <dgm:prSet presAssocID="{C104A776-D171-4EF3-938E-825CDED98367}" presName="txShp" presStyleLbl="node1" presStyleIdx="0" presStyleCnt="2" custScaleX="112555">
        <dgm:presLayoutVars>
          <dgm:bulletEnabled val="1"/>
        </dgm:presLayoutVars>
      </dgm:prSet>
      <dgm:spPr/>
    </dgm:pt>
    <dgm:pt modelId="{A402B147-148A-4121-857C-64B1400EEDBD}" type="pres">
      <dgm:prSet presAssocID="{9EE15769-31A9-464E-8207-879BCEE36688}" presName="spacing" presStyleCnt="0"/>
      <dgm:spPr/>
    </dgm:pt>
    <dgm:pt modelId="{8D954328-5902-4C5F-905F-26B7799BACD9}" type="pres">
      <dgm:prSet presAssocID="{90C7AAEF-DFE7-4E59-A612-BEB6A8E83F69}" presName="composite" presStyleCnt="0"/>
      <dgm:spPr/>
    </dgm:pt>
    <dgm:pt modelId="{02830AB4-7889-4C3D-8A67-F45B0B17CB74}" type="pres">
      <dgm:prSet presAssocID="{90C7AAEF-DFE7-4E59-A612-BEB6A8E83F69}"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11000" r="-11000"/>
          </a:stretch>
        </a:blipFill>
      </dgm:spPr>
    </dgm:pt>
    <dgm:pt modelId="{7DC8CB7C-2C87-4B3C-B644-DCA92503F37D}" type="pres">
      <dgm:prSet presAssocID="{90C7AAEF-DFE7-4E59-A612-BEB6A8E83F69}" presName="txShp" presStyleLbl="node1" presStyleIdx="1" presStyleCnt="2" custScaleX="111714">
        <dgm:presLayoutVars>
          <dgm:bulletEnabled val="1"/>
        </dgm:presLayoutVars>
      </dgm:prSet>
      <dgm:spPr/>
    </dgm:pt>
  </dgm:ptLst>
  <dgm:cxnLst>
    <dgm:cxn modelId="{F9045E01-3101-4CFC-A18E-FF268D50DC9A}" srcId="{C104A776-D171-4EF3-938E-825CDED98367}" destId="{74336AA5-DFAF-492C-B7E0-07F603B704C2}" srcOrd="0" destOrd="0" parTransId="{A82FC2B2-3BF3-4C16-A90E-AA475C91C195}" sibTransId="{F5D94270-2078-4EBD-B15E-1BF8962DFFFA}"/>
    <dgm:cxn modelId="{FE66F806-B66E-4362-B107-3018B63E3462}" srcId="{90C7AAEF-DFE7-4E59-A612-BEB6A8E83F69}" destId="{25A1E7DB-85CD-40A5-89AC-C962BE15AABA}" srcOrd="2" destOrd="0" parTransId="{0CD2B387-D5A5-45D6-93C1-5FD99D5B7ADF}" sibTransId="{DBF03E88-4D20-4EA0-9C3F-49D0BEA33F90}"/>
    <dgm:cxn modelId="{C56D0A09-2984-4CAF-9C40-3F1E7E22EC2F}" srcId="{C104A776-D171-4EF3-938E-825CDED98367}" destId="{7A18FD5B-F282-468B-8CFD-BF21201E0455}" srcOrd="2" destOrd="0" parTransId="{F69F7321-DDA9-465F-972D-15AC65187460}" sibTransId="{44CC5E5D-965A-41BE-8549-9BE205B3D897}"/>
    <dgm:cxn modelId="{98D7E409-2539-46FB-B9E0-A238124C4912}" type="presOf" srcId="{11C9771A-038C-47EC-AF86-76FB81EEB996}" destId="{3E601CCB-4164-49F3-A229-D39DAD14D715}" srcOrd="0" destOrd="2" presId="urn:microsoft.com/office/officeart/2005/8/layout/vList3#1"/>
    <dgm:cxn modelId="{B8870B0A-C0E1-4C78-B0D7-6EA6CF457EC3}" srcId="{C104A776-D171-4EF3-938E-825CDED98367}" destId="{11C9771A-038C-47EC-AF86-76FB81EEB996}" srcOrd="1" destOrd="0" parTransId="{97D3B8F3-F30D-45FA-935A-230F9642BEAC}" sibTransId="{668320F6-D0F6-4529-8500-2D8568C8979E}"/>
    <dgm:cxn modelId="{2FF6B010-19E0-409B-B4F0-E4A21DD96083}" type="presOf" srcId="{90C7AAEF-DFE7-4E59-A612-BEB6A8E83F69}" destId="{7DC8CB7C-2C87-4B3C-B644-DCA92503F37D}" srcOrd="0" destOrd="0" presId="urn:microsoft.com/office/officeart/2005/8/layout/vList3#1"/>
    <dgm:cxn modelId="{0930D918-B660-4031-8C69-9115893E9920}" type="presOf" srcId="{C193B616-EA37-4E72-9954-937259676254}" destId="{7DC8CB7C-2C87-4B3C-B644-DCA92503F37D}" srcOrd="0" destOrd="2" presId="urn:microsoft.com/office/officeart/2005/8/layout/vList3#1"/>
    <dgm:cxn modelId="{E6529622-F6DE-4721-A7F9-AD5C877D6A72}" srcId="{C104A776-D171-4EF3-938E-825CDED98367}" destId="{8B42DE8A-B89A-4824-87C7-0FD2B27D7BDD}" srcOrd="3" destOrd="0" parTransId="{FB3D365E-A481-4C28-8B62-84DE86AE28C0}" sibTransId="{72D94C5C-7061-4126-B7DC-E0E4E427575E}"/>
    <dgm:cxn modelId="{8C1CD323-12AA-4317-9031-888CDFEE225B}" type="presOf" srcId="{C104A776-D171-4EF3-938E-825CDED98367}" destId="{3E601CCB-4164-49F3-A229-D39DAD14D715}" srcOrd="0" destOrd="0" presId="urn:microsoft.com/office/officeart/2005/8/layout/vList3#1"/>
    <dgm:cxn modelId="{B9104540-6F21-4E1A-AEEE-556186C4AE08}" srcId="{90C7AAEF-DFE7-4E59-A612-BEB6A8E83F69}" destId="{431C52F8-B1E3-4F1F-9C02-3BC0A7E86F4E}" srcOrd="3" destOrd="0" parTransId="{E1589AB1-12C4-44BA-986C-41A932B8F284}" sibTransId="{2FC08499-378B-4B80-B0E2-23DD43CA9730}"/>
    <dgm:cxn modelId="{2439FC50-9EB3-44A6-B5CA-3E5024B1B772}" type="presOf" srcId="{7A18FD5B-F282-468B-8CFD-BF21201E0455}" destId="{3E601CCB-4164-49F3-A229-D39DAD14D715}" srcOrd="0" destOrd="3" presId="urn:microsoft.com/office/officeart/2005/8/layout/vList3#1"/>
    <dgm:cxn modelId="{BEEA2675-8836-4BB5-92A5-31F9DB64F94B}" type="presOf" srcId="{7B9814D0-9662-48BE-A379-A258472E529D}" destId="{7DC8CB7C-2C87-4B3C-B644-DCA92503F37D}" srcOrd="0" destOrd="1" presId="urn:microsoft.com/office/officeart/2005/8/layout/vList3#1"/>
    <dgm:cxn modelId="{D4B3E68B-BB26-44EA-8DEA-168BA00950EE}" srcId="{84D05B93-5A31-403B-9E7E-E5033D3FCE22}" destId="{C104A776-D171-4EF3-938E-825CDED98367}" srcOrd="0" destOrd="0" parTransId="{D6C65FB6-9E33-4007-B7E7-5004CA93C337}" sibTransId="{9EE15769-31A9-464E-8207-879BCEE36688}"/>
    <dgm:cxn modelId="{35F0CF8C-4778-44D8-A018-B26DD48F2535}" type="presOf" srcId="{84D05B93-5A31-403B-9E7E-E5033D3FCE22}" destId="{EF316A97-48F3-43BF-92DF-1B058AB35835}" srcOrd="0" destOrd="0" presId="urn:microsoft.com/office/officeart/2005/8/layout/vList3#1"/>
    <dgm:cxn modelId="{9138588E-A098-471A-A62D-932A5A86FCC1}" type="presOf" srcId="{25A1E7DB-85CD-40A5-89AC-C962BE15AABA}" destId="{7DC8CB7C-2C87-4B3C-B644-DCA92503F37D}" srcOrd="0" destOrd="3" presId="urn:microsoft.com/office/officeart/2005/8/layout/vList3#1"/>
    <dgm:cxn modelId="{B278FFA6-9895-461F-89C9-D136D701C316}" type="presOf" srcId="{8B42DE8A-B89A-4824-87C7-0FD2B27D7BDD}" destId="{3E601CCB-4164-49F3-A229-D39DAD14D715}" srcOrd="0" destOrd="4" presId="urn:microsoft.com/office/officeart/2005/8/layout/vList3#1"/>
    <dgm:cxn modelId="{7EAD9EAC-6DD4-472A-A69F-CD59975DCD57}" srcId="{90C7AAEF-DFE7-4E59-A612-BEB6A8E83F69}" destId="{7B9814D0-9662-48BE-A379-A258472E529D}" srcOrd="0" destOrd="0" parTransId="{16B78997-3A16-40A7-9AE7-0D5790CDD90A}" sibTransId="{BB089C43-7AEB-4A5B-82C1-425FB420BA29}"/>
    <dgm:cxn modelId="{D62AA0E5-6F6E-4941-881D-DF4A29CA67DB}" srcId="{84D05B93-5A31-403B-9E7E-E5033D3FCE22}" destId="{90C7AAEF-DFE7-4E59-A612-BEB6A8E83F69}" srcOrd="1" destOrd="0" parTransId="{9DC7CD8B-C4B6-4EF6-8C24-BEDB9A926C5A}" sibTransId="{150814B4-C4AB-4EFC-97E7-950EA7FF3316}"/>
    <dgm:cxn modelId="{7307A8E5-6F73-4E8C-BCB9-BD8C41D0FB02}" srcId="{90C7AAEF-DFE7-4E59-A612-BEB6A8E83F69}" destId="{C193B616-EA37-4E72-9954-937259676254}" srcOrd="1" destOrd="0" parTransId="{724FFE49-A60B-4B1B-8B0F-1A940559C155}" sibTransId="{150AC6A2-6AA0-481A-90DD-38B4378FF924}"/>
    <dgm:cxn modelId="{294F25F4-5375-4B8E-A922-92B0EE510E0E}" type="presOf" srcId="{74336AA5-DFAF-492C-B7E0-07F603B704C2}" destId="{3E601CCB-4164-49F3-A229-D39DAD14D715}" srcOrd="0" destOrd="1" presId="urn:microsoft.com/office/officeart/2005/8/layout/vList3#1"/>
    <dgm:cxn modelId="{BE3F54FC-6A6C-49BC-8F60-477AD1CF77E4}" type="presOf" srcId="{431C52F8-B1E3-4F1F-9C02-3BC0A7E86F4E}" destId="{7DC8CB7C-2C87-4B3C-B644-DCA92503F37D}" srcOrd="0" destOrd="4" presId="urn:microsoft.com/office/officeart/2005/8/layout/vList3#1"/>
    <dgm:cxn modelId="{0A57FC69-1B36-4AF6-9212-2AE91102A495}" type="presParOf" srcId="{EF316A97-48F3-43BF-92DF-1B058AB35835}" destId="{9498BB77-81FD-4626-AD93-D365C10276CE}" srcOrd="0" destOrd="0" presId="urn:microsoft.com/office/officeart/2005/8/layout/vList3#1"/>
    <dgm:cxn modelId="{5FE312D1-1417-4CF6-B048-D089F3B44055}" type="presParOf" srcId="{9498BB77-81FD-4626-AD93-D365C10276CE}" destId="{A5E3BF1F-9E22-4EF9-875C-DEFE3CA5FDA3}" srcOrd="0" destOrd="0" presId="urn:microsoft.com/office/officeart/2005/8/layout/vList3#1"/>
    <dgm:cxn modelId="{8C9B9B2B-6B00-4B27-925C-77CC54A29164}" type="presParOf" srcId="{9498BB77-81FD-4626-AD93-D365C10276CE}" destId="{3E601CCB-4164-49F3-A229-D39DAD14D715}" srcOrd="1" destOrd="0" presId="urn:microsoft.com/office/officeart/2005/8/layout/vList3#1"/>
    <dgm:cxn modelId="{F44D5BC2-CE9A-4100-8FC6-59DA013EAB97}" type="presParOf" srcId="{EF316A97-48F3-43BF-92DF-1B058AB35835}" destId="{A402B147-148A-4121-857C-64B1400EEDBD}" srcOrd="1" destOrd="0" presId="urn:microsoft.com/office/officeart/2005/8/layout/vList3#1"/>
    <dgm:cxn modelId="{35D71CFB-8123-4B56-8B94-D10A374CC3C7}" type="presParOf" srcId="{EF316A97-48F3-43BF-92DF-1B058AB35835}" destId="{8D954328-5902-4C5F-905F-26B7799BACD9}" srcOrd="2" destOrd="0" presId="urn:microsoft.com/office/officeart/2005/8/layout/vList3#1"/>
    <dgm:cxn modelId="{3734E1BF-CD34-4678-8F8C-4FD605B4BC73}" type="presParOf" srcId="{8D954328-5902-4C5F-905F-26B7799BACD9}" destId="{02830AB4-7889-4C3D-8A67-F45B0B17CB74}" srcOrd="0" destOrd="0" presId="urn:microsoft.com/office/officeart/2005/8/layout/vList3#1"/>
    <dgm:cxn modelId="{C9E973CD-4088-41BB-9058-025BFC6F5C10}" type="presParOf" srcId="{8D954328-5902-4C5F-905F-26B7799BACD9}" destId="{7DC8CB7C-2C87-4B3C-B644-DCA92503F37D}"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320112-8F29-496F-8F0B-2E5A2BC0843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6CA2CFE-2339-482F-9E47-065124A24EC2}">
      <dgm:prSet/>
      <dgm:spPr/>
      <dgm:t>
        <a:bodyPr/>
        <a:lstStyle/>
        <a:p>
          <a:r>
            <a:rPr lang="en-US"/>
            <a:t>Always audience in mind.</a:t>
          </a:r>
        </a:p>
      </dgm:t>
    </dgm:pt>
    <dgm:pt modelId="{E858DA9D-0386-4628-A271-87F6FB52C401}" type="parTrans" cxnId="{31660A63-EC7D-4FB9-8B7B-ECAB70ECEDAC}">
      <dgm:prSet/>
      <dgm:spPr/>
      <dgm:t>
        <a:bodyPr/>
        <a:lstStyle/>
        <a:p>
          <a:endParaRPr lang="en-US"/>
        </a:p>
      </dgm:t>
    </dgm:pt>
    <dgm:pt modelId="{509914A5-34F5-4914-A87C-B0817D2C8372}" type="sibTrans" cxnId="{31660A63-EC7D-4FB9-8B7B-ECAB70ECEDAC}">
      <dgm:prSet/>
      <dgm:spPr/>
      <dgm:t>
        <a:bodyPr/>
        <a:lstStyle/>
        <a:p>
          <a:endParaRPr lang="en-US"/>
        </a:p>
      </dgm:t>
    </dgm:pt>
    <dgm:pt modelId="{D616FDA7-2B50-42EC-809C-7B643107A6AF}">
      <dgm:prSet/>
      <dgm:spPr/>
      <dgm:t>
        <a:bodyPr/>
        <a:lstStyle/>
        <a:p>
          <a:r>
            <a:rPr lang="en-US"/>
            <a:t>Clever in </a:t>
          </a:r>
          <a:r>
            <a:rPr lang="en-US" b="1"/>
            <a:t>COLORS.</a:t>
          </a:r>
          <a:endParaRPr lang="en-US"/>
        </a:p>
      </dgm:t>
    </dgm:pt>
    <dgm:pt modelId="{96AEBCAB-30BF-4CC2-8416-4D91A3E78525}" type="parTrans" cxnId="{6CCC3853-F7F2-4EC7-8788-6071314FED37}">
      <dgm:prSet/>
      <dgm:spPr/>
      <dgm:t>
        <a:bodyPr/>
        <a:lstStyle/>
        <a:p>
          <a:endParaRPr lang="en-US"/>
        </a:p>
      </dgm:t>
    </dgm:pt>
    <dgm:pt modelId="{8B7A0CF8-24E9-4AC1-AC5B-98FC8DD39287}" type="sibTrans" cxnId="{6CCC3853-F7F2-4EC7-8788-6071314FED37}">
      <dgm:prSet/>
      <dgm:spPr/>
      <dgm:t>
        <a:bodyPr/>
        <a:lstStyle/>
        <a:p>
          <a:endParaRPr lang="en-US"/>
        </a:p>
      </dgm:t>
    </dgm:pt>
    <dgm:pt modelId="{726C144B-15A4-4CEB-ABDE-7E20E9A10FEC}">
      <dgm:prSet/>
      <dgm:spPr/>
      <dgm:t>
        <a:bodyPr/>
        <a:lstStyle/>
        <a:p>
          <a:r>
            <a:rPr lang="en-US"/>
            <a:t>Use more Words.</a:t>
          </a:r>
        </a:p>
      </dgm:t>
    </dgm:pt>
    <dgm:pt modelId="{729AA1E0-E90C-4A4E-B7EB-72B7AF2DF99E}" type="parTrans" cxnId="{08CBD9F0-8F9A-4A1F-9D66-CA3027DCE227}">
      <dgm:prSet/>
      <dgm:spPr/>
      <dgm:t>
        <a:bodyPr/>
        <a:lstStyle/>
        <a:p>
          <a:endParaRPr lang="en-US"/>
        </a:p>
      </dgm:t>
    </dgm:pt>
    <dgm:pt modelId="{6BAF631B-EF08-43EA-B771-0231341E8614}" type="sibTrans" cxnId="{08CBD9F0-8F9A-4A1F-9D66-CA3027DCE227}">
      <dgm:prSet/>
      <dgm:spPr/>
      <dgm:t>
        <a:bodyPr/>
        <a:lstStyle/>
        <a:p>
          <a:endParaRPr lang="en-US"/>
        </a:p>
      </dgm:t>
    </dgm:pt>
    <dgm:pt modelId="{049D2A04-0A14-4DCF-A5A2-698105DF4595}" type="pres">
      <dgm:prSet presAssocID="{41320112-8F29-496F-8F0B-2E5A2BC08432}" presName="root" presStyleCnt="0">
        <dgm:presLayoutVars>
          <dgm:dir/>
          <dgm:resizeHandles val="exact"/>
        </dgm:presLayoutVars>
      </dgm:prSet>
      <dgm:spPr/>
    </dgm:pt>
    <dgm:pt modelId="{6B894774-DC5A-4828-B5E2-EA6D3D4110D3}" type="pres">
      <dgm:prSet presAssocID="{96CA2CFE-2339-482F-9E47-065124A24EC2}" presName="compNode" presStyleCnt="0"/>
      <dgm:spPr/>
    </dgm:pt>
    <dgm:pt modelId="{1BB08484-BA64-42DE-B63E-BC1B240A62B0}" type="pres">
      <dgm:prSet presAssocID="{96CA2CFE-2339-482F-9E47-065124A24E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E480B204-4969-4E03-A428-ADFB52DE92BD}" type="pres">
      <dgm:prSet presAssocID="{96CA2CFE-2339-482F-9E47-065124A24EC2}" presName="spaceRect" presStyleCnt="0"/>
      <dgm:spPr/>
    </dgm:pt>
    <dgm:pt modelId="{F484B0BA-AD4F-42E3-8030-E736526BFE7D}" type="pres">
      <dgm:prSet presAssocID="{96CA2CFE-2339-482F-9E47-065124A24EC2}" presName="textRect" presStyleLbl="revTx" presStyleIdx="0" presStyleCnt="3">
        <dgm:presLayoutVars>
          <dgm:chMax val="1"/>
          <dgm:chPref val="1"/>
        </dgm:presLayoutVars>
      </dgm:prSet>
      <dgm:spPr/>
    </dgm:pt>
    <dgm:pt modelId="{9EF6CAD1-38EA-4304-9F4A-28283AE5F879}" type="pres">
      <dgm:prSet presAssocID="{509914A5-34F5-4914-A87C-B0817D2C8372}" presName="sibTrans" presStyleCnt="0"/>
      <dgm:spPr/>
    </dgm:pt>
    <dgm:pt modelId="{AB2A56F7-CC64-4989-BD83-11C5E4C10759}" type="pres">
      <dgm:prSet presAssocID="{D616FDA7-2B50-42EC-809C-7B643107A6AF}" presName="compNode" presStyleCnt="0"/>
      <dgm:spPr/>
    </dgm:pt>
    <dgm:pt modelId="{70DE3ED1-06DA-47DA-9B1D-566FFB9649A3}" type="pres">
      <dgm:prSet presAssocID="{D616FDA7-2B50-42EC-809C-7B643107A6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tist"/>
        </a:ext>
      </dgm:extLst>
    </dgm:pt>
    <dgm:pt modelId="{F61F45AF-2947-424E-8635-54DC22049DDA}" type="pres">
      <dgm:prSet presAssocID="{D616FDA7-2B50-42EC-809C-7B643107A6AF}" presName="spaceRect" presStyleCnt="0"/>
      <dgm:spPr/>
    </dgm:pt>
    <dgm:pt modelId="{69ADF740-99EF-4B56-9AD8-84E7678243B1}" type="pres">
      <dgm:prSet presAssocID="{D616FDA7-2B50-42EC-809C-7B643107A6AF}" presName="textRect" presStyleLbl="revTx" presStyleIdx="1" presStyleCnt="3">
        <dgm:presLayoutVars>
          <dgm:chMax val="1"/>
          <dgm:chPref val="1"/>
        </dgm:presLayoutVars>
      </dgm:prSet>
      <dgm:spPr/>
    </dgm:pt>
    <dgm:pt modelId="{DBAE1B0B-E59E-4D1F-B999-FBA06B60EBF0}" type="pres">
      <dgm:prSet presAssocID="{8B7A0CF8-24E9-4AC1-AC5B-98FC8DD39287}" presName="sibTrans" presStyleCnt="0"/>
      <dgm:spPr/>
    </dgm:pt>
    <dgm:pt modelId="{2D69B2EE-9246-4634-966E-A2539020887B}" type="pres">
      <dgm:prSet presAssocID="{726C144B-15A4-4CEB-ABDE-7E20E9A10FEC}" presName="compNode" presStyleCnt="0"/>
      <dgm:spPr/>
    </dgm:pt>
    <dgm:pt modelId="{80177EA8-2466-44DD-938D-9E97904F0258}" type="pres">
      <dgm:prSet presAssocID="{726C144B-15A4-4CEB-ABDE-7E20E9A10F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Book"/>
        </a:ext>
      </dgm:extLst>
    </dgm:pt>
    <dgm:pt modelId="{39BA1C86-2CF8-4A0B-A9DF-E2591C773987}" type="pres">
      <dgm:prSet presAssocID="{726C144B-15A4-4CEB-ABDE-7E20E9A10FEC}" presName="spaceRect" presStyleCnt="0"/>
      <dgm:spPr/>
    </dgm:pt>
    <dgm:pt modelId="{718CD18F-3129-4276-A0D0-E1F040F8A402}" type="pres">
      <dgm:prSet presAssocID="{726C144B-15A4-4CEB-ABDE-7E20E9A10FEC}" presName="textRect" presStyleLbl="revTx" presStyleIdx="2" presStyleCnt="3">
        <dgm:presLayoutVars>
          <dgm:chMax val="1"/>
          <dgm:chPref val="1"/>
        </dgm:presLayoutVars>
      </dgm:prSet>
      <dgm:spPr/>
    </dgm:pt>
  </dgm:ptLst>
  <dgm:cxnLst>
    <dgm:cxn modelId="{20BA323F-864C-43F3-A5C6-8AEF5F0A2F51}" type="presOf" srcId="{726C144B-15A4-4CEB-ABDE-7E20E9A10FEC}" destId="{718CD18F-3129-4276-A0D0-E1F040F8A402}" srcOrd="0" destOrd="0" presId="urn:microsoft.com/office/officeart/2018/2/layout/IconLabelList"/>
    <dgm:cxn modelId="{31660A63-EC7D-4FB9-8B7B-ECAB70ECEDAC}" srcId="{41320112-8F29-496F-8F0B-2E5A2BC08432}" destId="{96CA2CFE-2339-482F-9E47-065124A24EC2}" srcOrd="0" destOrd="0" parTransId="{E858DA9D-0386-4628-A271-87F6FB52C401}" sibTransId="{509914A5-34F5-4914-A87C-B0817D2C8372}"/>
    <dgm:cxn modelId="{38872A43-E0AF-41E7-9130-90249CECF1F0}" type="presOf" srcId="{D616FDA7-2B50-42EC-809C-7B643107A6AF}" destId="{69ADF740-99EF-4B56-9AD8-84E7678243B1}" srcOrd="0" destOrd="0" presId="urn:microsoft.com/office/officeart/2018/2/layout/IconLabelList"/>
    <dgm:cxn modelId="{6FBFAA46-4C5C-47CF-8A75-EF1F278FFB75}" type="presOf" srcId="{41320112-8F29-496F-8F0B-2E5A2BC08432}" destId="{049D2A04-0A14-4DCF-A5A2-698105DF4595}" srcOrd="0" destOrd="0" presId="urn:microsoft.com/office/officeart/2018/2/layout/IconLabelList"/>
    <dgm:cxn modelId="{6CCC3853-F7F2-4EC7-8788-6071314FED37}" srcId="{41320112-8F29-496F-8F0B-2E5A2BC08432}" destId="{D616FDA7-2B50-42EC-809C-7B643107A6AF}" srcOrd="1" destOrd="0" parTransId="{96AEBCAB-30BF-4CC2-8416-4D91A3E78525}" sibTransId="{8B7A0CF8-24E9-4AC1-AC5B-98FC8DD39287}"/>
    <dgm:cxn modelId="{9C0F42B2-639D-4777-9251-587104DB7DBF}" type="presOf" srcId="{96CA2CFE-2339-482F-9E47-065124A24EC2}" destId="{F484B0BA-AD4F-42E3-8030-E736526BFE7D}" srcOrd="0" destOrd="0" presId="urn:microsoft.com/office/officeart/2018/2/layout/IconLabelList"/>
    <dgm:cxn modelId="{08CBD9F0-8F9A-4A1F-9D66-CA3027DCE227}" srcId="{41320112-8F29-496F-8F0B-2E5A2BC08432}" destId="{726C144B-15A4-4CEB-ABDE-7E20E9A10FEC}" srcOrd="2" destOrd="0" parTransId="{729AA1E0-E90C-4A4E-B7EB-72B7AF2DF99E}" sibTransId="{6BAF631B-EF08-43EA-B771-0231341E8614}"/>
    <dgm:cxn modelId="{54EACCAF-F79E-488C-ABDC-562BDA7545F9}" type="presParOf" srcId="{049D2A04-0A14-4DCF-A5A2-698105DF4595}" destId="{6B894774-DC5A-4828-B5E2-EA6D3D4110D3}" srcOrd="0" destOrd="0" presId="urn:microsoft.com/office/officeart/2018/2/layout/IconLabelList"/>
    <dgm:cxn modelId="{76E8CDA6-FA89-4300-8232-C9F8AC0113F7}" type="presParOf" srcId="{6B894774-DC5A-4828-B5E2-EA6D3D4110D3}" destId="{1BB08484-BA64-42DE-B63E-BC1B240A62B0}" srcOrd="0" destOrd="0" presId="urn:microsoft.com/office/officeart/2018/2/layout/IconLabelList"/>
    <dgm:cxn modelId="{9733C01D-F5CC-44AD-A004-9B5028908E20}" type="presParOf" srcId="{6B894774-DC5A-4828-B5E2-EA6D3D4110D3}" destId="{E480B204-4969-4E03-A428-ADFB52DE92BD}" srcOrd="1" destOrd="0" presId="urn:microsoft.com/office/officeart/2018/2/layout/IconLabelList"/>
    <dgm:cxn modelId="{6B662A3F-8B00-4F43-936C-6C34EF54800C}" type="presParOf" srcId="{6B894774-DC5A-4828-B5E2-EA6D3D4110D3}" destId="{F484B0BA-AD4F-42E3-8030-E736526BFE7D}" srcOrd="2" destOrd="0" presId="urn:microsoft.com/office/officeart/2018/2/layout/IconLabelList"/>
    <dgm:cxn modelId="{1E93FD09-6161-4F1D-B98A-6676176405BA}" type="presParOf" srcId="{049D2A04-0A14-4DCF-A5A2-698105DF4595}" destId="{9EF6CAD1-38EA-4304-9F4A-28283AE5F879}" srcOrd="1" destOrd="0" presId="urn:microsoft.com/office/officeart/2018/2/layout/IconLabelList"/>
    <dgm:cxn modelId="{49F2456C-40FB-4FB5-971F-7D65A11DDD34}" type="presParOf" srcId="{049D2A04-0A14-4DCF-A5A2-698105DF4595}" destId="{AB2A56F7-CC64-4989-BD83-11C5E4C10759}" srcOrd="2" destOrd="0" presId="urn:microsoft.com/office/officeart/2018/2/layout/IconLabelList"/>
    <dgm:cxn modelId="{96FB57FB-C5FE-40B6-9EF8-B5FCF99BC170}" type="presParOf" srcId="{AB2A56F7-CC64-4989-BD83-11C5E4C10759}" destId="{70DE3ED1-06DA-47DA-9B1D-566FFB9649A3}" srcOrd="0" destOrd="0" presId="urn:microsoft.com/office/officeart/2018/2/layout/IconLabelList"/>
    <dgm:cxn modelId="{AB37D686-D316-40A1-A86D-8F8C9BB13332}" type="presParOf" srcId="{AB2A56F7-CC64-4989-BD83-11C5E4C10759}" destId="{F61F45AF-2947-424E-8635-54DC22049DDA}" srcOrd="1" destOrd="0" presId="urn:microsoft.com/office/officeart/2018/2/layout/IconLabelList"/>
    <dgm:cxn modelId="{17D151F7-AC92-4CC8-BF53-9A009896FED5}" type="presParOf" srcId="{AB2A56F7-CC64-4989-BD83-11C5E4C10759}" destId="{69ADF740-99EF-4B56-9AD8-84E7678243B1}" srcOrd="2" destOrd="0" presId="urn:microsoft.com/office/officeart/2018/2/layout/IconLabelList"/>
    <dgm:cxn modelId="{4F43A6C7-846D-4A5F-A060-F30A0397412E}" type="presParOf" srcId="{049D2A04-0A14-4DCF-A5A2-698105DF4595}" destId="{DBAE1B0B-E59E-4D1F-B999-FBA06B60EBF0}" srcOrd="3" destOrd="0" presId="urn:microsoft.com/office/officeart/2018/2/layout/IconLabelList"/>
    <dgm:cxn modelId="{72704EAA-DF75-475A-99B1-26C5DEDEA282}" type="presParOf" srcId="{049D2A04-0A14-4DCF-A5A2-698105DF4595}" destId="{2D69B2EE-9246-4634-966E-A2539020887B}" srcOrd="4" destOrd="0" presId="urn:microsoft.com/office/officeart/2018/2/layout/IconLabelList"/>
    <dgm:cxn modelId="{093E2666-58E1-4577-AB21-4C657066CCA2}" type="presParOf" srcId="{2D69B2EE-9246-4634-966E-A2539020887B}" destId="{80177EA8-2466-44DD-938D-9E97904F0258}" srcOrd="0" destOrd="0" presId="urn:microsoft.com/office/officeart/2018/2/layout/IconLabelList"/>
    <dgm:cxn modelId="{6E0A2C84-40C0-49C7-A4DF-F2CBF562800C}" type="presParOf" srcId="{2D69B2EE-9246-4634-966E-A2539020887B}" destId="{39BA1C86-2CF8-4A0B-A9DF-E2591C773987}" srcOrd="1" destOrd="0" presId="urn:microsoft.com/office/officeart/2018/2/layout/IconLabelList"/>
    <dgm:cxn modelId="{40D71A2E-826D-46CD-BA74-C739A4F30F8F}" type="presParOf" srcId="{2D69B2EE-9246-4634-966E-A2539020887B}" destId="{718CD18F-3129-4276-A0D0-E1F040F8A402}"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D0EE5B-B44F-462A-BA5F-CAFED1EA3EC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8E45543-2A01-4173-BA6B-C343C70BCEF3}">
      <dgm:prSet/>
      <dgm:spPr/>
      <dgm:t>
        <a:bodyPr/>
        <a:lstStyle/>
        <a:p>
          <a:pPr>
            <a:lnSpc>
              <a:spcPct val="100000"/>
            </a:lnSpc>
          </a:pPr>
          <a:r>
            <a:rPr lang="en-IN" dirty="0"/>
            <a:t>Visualization</a:t>
          </a:r>
        </a:p>
        <a:p>
          <a:pPr>
            <a:lnSpc>
              <a:spcPct val="100000"/>
            </a:lnSpc>
          </a:pPr>
          <a:r>
            <a:rPr lang="en-IN" dirty="0"/>
            <a:t>* Tableau Public</a:t>
          </a:r>
        </a:p>
        <a:p>
          <a:pPr>
            <a:lnSpc>
              <a:spcPct val="100000"/>
            </a:lnSpc>
          </a:pPr>
          <a:r>
            <a:rPr lang="en-IN" dirty="0"/>
            <a:t>* Kibana</a:t>
          </a:r>
          <a:endParaRPr lang="en-US" dirty="0"/>
        </a:p>
      </dgm:t>
    </dgm:pt>
    <dgm:pt modelId="{E709411A-0762-4B5F-84FD-E7B7E7CC86DB}" type="parTrans" cxnId="{4186CB42-B5D8-4650-822E-C9EFAB971991}">
      <dgm:prSet/>
      <dgm:spPr/>
      <dgm:t>
        <a:bodyPr/>
        <a:lstStyle/>
        <a:p>
          <a:endParaRPr lang="en-US"/>
        </a:p>
      </dgm:t>
    </dgm:pt>
    <dgm:pt modelId="{7E7572F9-ACAA-42A8-8752-A253D1841382}" type="sibTrans" cxnId="{4186CB42-B5D8-4650-822E-C9EFAB971991}">
      <dgm:prSet/>
      <dgm:spPr/>
      <dgm:t>
        <a:bodyPr/>
        <a:lstStyle/>
        <a:p>
          <a:endParaRPr lang="en-US"/>
        </a:p>
      </dgm:t>
    </dgm:pt>
    <dgm:pt modelId="{E2073C99-B26E-4982-A490-BF348D0908C9}">
      <dgm:prSet/>
      <dgm:spPr/>
      <dgm:t>
        <a:bodyPr/>
        <a:lstStyle/>
        <a:p>
          <a:pPr>
            <a:lnSpc>
              <a:spcPct val="100000"/>
            </a:lnSpc>
          </a:pPr>
          <a:r>
            <a:rPr lang="en-US" dirty="0"/>
            <a:t>Data Profiling</a:t>
          </a:r>
        </a:p>
        <a:p>
          <a:pPr>
            <a:lnSpc>
              <a:spcPct val="100000"/>
            </a:lnSpc>
          </a:pPr>
          <a:r>
            <a:rPr lang="en-US" dirty="0"/>
            <a:t>* Talend Open Studio</a:t>
          </a:r>
        </a:p>
        <a:p>
          <a:pPr>
            <a:lnSpc>
              <a:spcPct val="100000"/>
            </a:lnSpc>
          </a:pPr>
          <a:r>
            <a:rPr lang="en-US" dirty="0"/>
            <a:t>* Excel</a:t>
          </a:r>
        </a:p>
      </dgm:t>
    </dgm:pt>
    <dgm:pt modelId="{127F23B5-E93F-44C8-AD55-0B6A53B0F085}" type="sibTrans" cxnId="{13B98B6B-8E57-4B81-AFE7-0D8C4904BE34}">
      <dgm:prSet/>
      <dgm:spPr/>
      <dgm:t>
        <a:bodyPr/>
        <a:lstStyle/>
        <a:p>
          <a:endParaRPr lang="en-US"/>
        </a:p>
      </dgm:t>
    </dgm:pt>
    <dgm:pt modelId="{1F969721-9854-4872-86CF-A687ECFA4470}" type="parTrans" cxnId="{13B98B6B-8E57-4B81-AFE7-0D8C4904BE34}">
      <dgm:prSet/>
      <dgm:spPr/>
      <dgm:t>
        <a:bodyPr/>
        <a:lstStyle/>
        <a:p>
          <a:endParaRPr lang="en-US"/>
        </a:p>
      </dgm:t>
    </dgm:pt>
    <dgm:pt modelId="{8349E865-7B2C-4CB9-89FF-08EDB8D35549}" type="pres">
      <dgm:prSet presAssocID="{93D0EE5B-B44F-462A-BA5F-CAFED1EA3EC2}" presName="root" presStyleCnt="0">
        <dgm:presLayoutVars>
          <dgm:dir/>
          <dgm:resizeHandles val="exact"/>
        </dgm:presLayoutVars>
      </dgm:prSet>
      <dgm:spPr/>
    </dgm:pt>
    <dgm:pt modelId="{C132BD57-190B-4E02-A920-7A9B517EC9E7}" type="pres">
      <dgm:prSet presAssocID="{78E45543-2A01-4173-BA6B-C343C70BCEF3}" presName="compNode" presStyleCnt="0"/>
      <dgm:spPr/>
    </dgm:pt>
    <dgm:pt modelId="{C91A4F46-61AC-466A-BDDE-E96E48D06708}" type="pres">
      <dgm:prSet presAssocID="{78E45543-2A01-4173-BA6B-C343C70BCEF3}" presName="bgRect" presStyleLbl="bgShp" presStyleIdx="0" presStyleCnt="2"/>
      <dgm:spPr/>
    </dgm:pt>
    <dgm:pt modelId="{E0519195-B605-44DB-9C18-DDB6D2F13AA0}" type="pres">
      <dgm:prSet presAssocID="{78E45543-2A01-4173-BA6B-C343C70BCEF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dgm:spPr>
      <dgm:extLst>
        <a:ext uri="{E40237B7-FDA0-4F09-8148-C483321AD2D9}">
          <dgm14:cNvPr xmlns:dgm14="http://schemas.microsoft.com/office/drawing/2010/diagram" id="0" name="" descr="Person working on a table"/>
        </a:ext>
      </dgm:extLst>
    </dgm:pt>
    <dgm:pt modelId="{0DC52FCC-D4C0-46BD-9FF2-3D4643B02928}" type="pres">
      <dgm:prSet presAssocID="{78E45543-2A01-4173-BA6B-C343C70BCEF3}" presName="spaceRect" presStyleCnt="0"/>
      <dgm:spPr/>
    </dgm:pt>
    <dgm:pt modelId="{AAA1FF6D-8D80-43BB-8D7F-C74C6125139D}" type="pres">
      <dgm:prSet presAssocID="{78E45543-2A01-4173-BA6B-C343C70BCEF3}" presName="parTx" presStyleLbl="revTx" presStyleIdx="0" presStyleCnt="2">
        <dgm:presLayoutVars>
          <dgm:chMax val="0"/>
          <dgm:chPref val="0"/>
        </dgm:presLayoutVars>
      </dgm:prSet>
      <dgm:spPr/>
    </dgm:pt>
    <dgm:pt modelId="{31BE1640-353D-4E39-A884-78BA9D6028BC}" type="pres">
      <dgm:prSet presAssocID="{7E7572F9-ACAA-42A8-8752-A253D1841382}" presName="sibTrans" presStyleCnt="0"/>
      <dgm:spPr/>
    </dgm:pt>
    <dgm:pt modelId="{087DCCCF-2271-4674-BB6A-92E84630C5B4}" type="pres">
      <dgm:prSet presAssocID="{E2073C99-B26E-4982-A490-BF348D0908C9}" presName="compNode" presStyleCnt="0"/>
      <dgm:spPr/>
    </dgm:pt>
    <dgm:pt modelId="{1506626A-7BCC-4D7B-8DE8-D6ADB62F8AF7}" type="pres">
      <dgm:prSet presAssocID="{E2073C99-B26E-4982-A490-BF348D0908C9}" presName="bgRect" presStyleLbl="bgShp" presStyleIdx="1" presStyleCnt="2"/>
      <dgm:spPr/>
    </dgm:pt>
    <dgm:pt modelId="{ACFEC723-25C7-4E0E-B509-D75B3982745A}" type="pres">
      <dgm:prSet presAssocID="{E2073C99-B26E-4982-A490-BF348D0908C9}" presName="iconRect" presStyleLbl="nod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City lights focused in magnifying glass"/>
        </a:ext>
      </dgm:extLst>
    </dgm:pt>
    <dgm:pt modelId="{F3856BAF-06DD-4FB3-8A69-D17E5FC26443}" type="pres">
      <dgm:prSet presAssocID="{E2073C99-B26E-4982-A490-BF348D0908C9}" presName="spaceRect" presStyleCnt="0"/>
      <dgm:spPr/>
    </dgm:pt>
    <dgm:pt modelId="{FBEEDA71-DEC2-4283-8B34-6AE925F8800F}" type="pres">
      <dgm:prSet presAssocID="{E2073C99-B26E-4982-A490-BF348D0908C9}" presName="parTx" presStyleLbl="revTx" presStyleIdx="1" presStyleCnt="2">
        <dgm:presLayoutVars>
          <dgm:chMax val="0"/>
          <dgm:chPref val="0"/>
        </dgm:presLayoutVars>
      </dgm:prSet>
      <dgm:spPr/>
    </dgm:pt>
  </dgm:ptLst>
  <dgm:cxnLst>
    <dgm:cxn modelId="{4186CB42-B5D8-4650-822E-C9EFAB971991}" srcId="{93D0EE5B-B44F-462A-BA5F-CAFED1EA3EC2}" destId="{78E45543-2A01-4173-BA6B-C343C70BCEF3}" srcOrd="0" destOrd="0" parTransId="{E709411A-0762-4B5F-84FD-E7B7E7CC86DB}" sibTransId="{7E7572F9-ACAA-42A8-8752-A253D1841382}"/>
    <dgm:cxn modelId="{13B98B6B-8E57-4B81-AFE7-0D8C4904BE34}" srcId="{93D0EE5B-B44F-462A-BA5F-CAFED1EA3EC2}" destId="{E2073C99-B26E-4982-A490-BF348D0908C9}" srcOrd="1" destOrd="0" parTransId="{1F969721-9854-4872-86CF-A687ECFA4470}" sibTransId="{127F23B5-E93F-44C8-AD55-0B6A53B0F085}"/>
    <dgm:cxn modelId="{FAD21088-D55A-4F9E-A9B9-F3619F94EB9B}" type="presOf" srcId="{93D0EE5B-B44F-462A-BA5F-CAFED1EA3EC2}" destId="{8349E865-7B2C-4CB9-89FF-08EDB8D35549}" srcOrd="0" destOrd="0" presId="urn:microsoft.com/office/officeart/2018/2/layout/IconVerticalSolidList"/>
    <dgm:cxn modelId="{69F7A0E3-1621-460A-9EDD-84B6F0E466EC}" type="presOf" srcId="{E2073C99-B26E-4982-A490-BF348D0908C9}" destId="{FBEEDA71-DEC2-4283-8B34-6AE925F8800F}" srcOrd="0" destOrd="0" presId="urn:microsoft.com/office/officeart/2018/2/layout/IconVerticalSolidList"/>
    <dgm:cxn modelId="{449C88E7-0943-4052-9C8E-41F88CBB6F02}" type="presOf" srcId="{78E45543-2A01-4173-BA6B-C343C70BCEF3}" destId="{AAA1FF6D-8D80-43BB-8D7F-C74C6125139D}" srcOrd="0" destOrd="0" presId="urn:microsoft.com/office/officeart/2018/2/layout/IconVerticalSolidList"/>
    <dgm:cxn modelId="{1BC1A622-57D3-4803-9D6A-F5EE6B40E27C}" type="presParOf" srcId="{8349E865-7B2C-4CB9-89FF-08EDB8D35549}" destId="{C132BD57-190B-4E02-A920-7A9B517EC9E7}" srcOrd="0" destOrd="0" presId="urn:microsoft.com/office/officeart/2018/2/layout/IconVerticalSolidList"/>
    <dgm:cxn modelId="{D1819E9A-BAED-4CA9-BF33-6DD932121A36}" type="presParOf" srcId="{C132BD57-190B-4E02-A920-7A9B517EC9E7}" destId="{C91A4F46-61AC-466A-BDDE-E96E48D06708}" srcOrd="0" destOrd="0" presId="urn:microsoft.com/office/officeart/2018/2/layout/IconVerticalSolidList"/>
    <dgm:cxn modelId="{46743587-430D-41A7-9198-92721BD3A2A6}" type="presParOf" srcId="{C132BD57-190B-4E02-A920-7A9B517EC9E7}" destId="{E0519195-B605-44DB-9C18-DDB6D2F13AA0}" srcOrd="1" destOrd="0" presId="urn:microsoft.com/office/officeart/2018/2/layout/IconVerticalSolidList"/>
    <dgm:cxn modelId="{DCB2B792-C41C-40AE-B6F0-B50002708A07}" type="presParOf" srcId="{C132BD57-190B-4E02-A920-7A9B517EC9E7}" destId="{0DC52FCC-D4C0-46BD-9FF2-3D4643B02928}" srcOrd="2" destOrd="0" presId="urn:microsoft.com/office/officeart/2018/2/layout/IconVerticalSolidList"/>
    <dgm:cxn modelId="{BB270689-A892-4AD3-BAC0-ED14F190C25E}" type="presParOf" srcId="{C132BD57-190B-4E02-A920-7A9B517EC9E7}" destId="{AAA1FF6D-8D80-43BB-8D7F-C74C6125139D}" srcOrd="3" destOrd="0" presId="urn:microsoft.com/office/officeart/2018/2/layout/IconVerticalSolidList"/>
    <dgm:cxn modelId="{9A2F3C6A-2ADF-48D1-B3D7-378479D8086C}" type="presParOf" srcId="{8349E865-7B2C-4CB9-89FF-08EDB8D35549}" destId="{31BE1640-353D-4E39-A884-78BA9D6028BC}" srcOrd="1" destOrd="0" presId="urn:microsoft.com/office/officeart/2018/2/layout/IconVerticalSolidList"/>
    <dgm:cxn modelId="{A29A6384-0C3E-47B3-AE39-474717F8BD94}" type="presParOf" srcId="{8349E865-7B2C-4CB9-89FF-08EDB8D35549}" destId="{087DCCCF-2271-4674-BB6A-92E84630C5B4}" srcOrd="2" destOrd="0" presId="urn:microsoft.com/office/officeart/2018/2/layout/IconVerticalSolidList"/>
    <dgm:cxn modelId="{488ECF95-F7E1-4627-9428-B10B5BCACDF4}" type="presParOf" srcId="{087DCCCF-2271-4674-BB6A-92E84630C5B4}" destId="{1506626A-7BCC-4D7B-8DE8-D6ADB62F8AF7}" srcOrd="0" destOrd="0" presId="urn:microsoft.com/office/officeart/2018/2/layout/IconVerticalSolidList"/>
    <dgm:cxn modelId="{76A2D328-756C-4CE1-AC9A-69893CEA58D5}" type="presParOf" srcId="{087DCCCF-2271-4674-BB6A-92E84630C5B4}" destId="{ACFEC723-25C7-4E0E-B509-D75B3982745A}" srcOrd="1" destOrd="0" presId="urn:microsoft.com/office/officeart/2018/2/layout/IconVerticalSolidList"/>
    <dgm:cxn modelId="{E5EBC674-876D-40A3-85BD-69D6B99AE967}" type="presParOf" srcId="{087DCCCF-2271-4674-BB6A-92E84630C5B4}" destId="{F3856BAF-06DD-4FB3-8A69-D17E5FC26443}" srcOrd="2" destOrd="0" presId="urn:microsoft.com/office/officeart/2018/2/layout/IconVerticalSolidList"/>
    <dgm:cxn modelId="{0AB3E769-3A18-401C-B1E8-DA019599C5D9}" type="presParOf" srcId="{087DCCCF-2271-4674-BB6A-92E84630C5B4}" destId="{FBEEDA71-DEC2-4283-8B34-6AE925F8800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01CCB-4164-49F3-A229-D39DAD14D715}">
      <dsp:nvSpPr>
        <dsp:cNvPr id="0" name=""/>
        <dsp:cNvSpPr/>
      </dsp:nvSpPr>
      <dsp:spPr>
        <a:xfrm rot="10800000">
          <a:off x="1810851" y="1851"/>
          <a:ext cx="8243409" cy="26229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6666" tIns="91440" rIns="170688" bIns="91440" numCol="1" spcCol="1270" anchor="t" anchorCtr="0">
          <a:noAutofit/>
        </a:bodyPr>
        <a:lstStyle/>
        <a:p>
          <a:pPr marL="0" lvl="0" indent="0" algn="l" defTabSz="1422400">
            <a:lnSpc>
              <a:spcPct val="90000"/>
            </a:lnSpc>
            <a:spcBef>
              <a:spcPct val="0"/>
            </a:spcBef>
            <a:spcAft>
              <a:spcPct val="35000"/>
            </a:spcAft>
            <a:buNone/>
          </a:pPr>
          <a:r>
            <a:rPr lang="en-US" sz="3200" kern="1200" dirty="0"/>
            <a:t>SQL</a:t>
          </a:r>
          <a:endParaRPr lang="en-IN" sz="3200" kern="1200" dirty="0"/>
        </a:p>
        <a:p>
          <a:pPr marL="228600" lvl="1" indent="-228600" algn="l" defTabSz="1066800">
            <a:lnSpc>
              <a:spcPct val="90000"/>
            </a:lnSpc>
            <a:spcBef>
              <a:spcPct val="0"/>
            </a:spcBef>
            <a:spcAft>
              <a:spcPct val="15000"/>
            </a:spcAft>
            <a:buChar char="•"/>
          </a:pPr>
          <a:r>
            <a:rPr lang="en-US" sz="2400" kern="1200" dirty="0"/>
            <a:t>Excel, Microsoft SQL, MySQL, PostgreSQL…</a:t>
          </a:r>
          <a:endParaRPr lang="en-IN" sz="2400" kern="1200" dirty="0"/>
        </a:p>
        <a:p>
          <a:pPr marL="228600" lvl="1" indent="-228600" algn="l" defTabSz="1066800">
            <a:lnSpc>
              <a:spcPct val="90000"/>
            </a:lnSpc>
            <a:spcBef>
              <a:spcPct val="0"/>
            </a:spcBef>
            <a:spcAft>
              <a:spcPct val="15000"/>
            </a:spcAft>
            <a:buChar char="•"/>
          </a:pPr>
          <a:r>
            <a:rPr lang="en-IN" sz="2400" kern="1200" dirty="0"/>
            <a:t>Format - Table with Rows and Columns.</a:t>
          </a:r>
        </a:p>
        <a:p>
          <a:pPr marL="228600" lvl="1" indent="-228600" algn="l" defTabSz="1066800">
            <a:lnSpc>
              <a:spcPct val="90000"/>
            </a:lnSpc>
            <a:spcBef>
              <a:spcPct val="0"/>
            </a:spcBef>
            <a:spcAft>
              <a:spcPct val="15000"/>
            </a:spcAft>
            <a:buChar char="•"/>
          </a:pPr>
          <a:r>
            <a:rPr lang="en-IN" sz="2400" kern="1200" dirty="0"/>
            <a:t>Structured Data - RDBMS</a:t>
          </a:r>
        </a:p>
        <a:p>
          <a:pPr marL="228600" lvl="1" indent="-228600" algn="l" defTabSz="1066800">
            <a:lnSpc>
              <a:spcPct val="90000"/>
            </a:lnSpc>
            <a:spcBef>
              <a:spcPct val="0"/>
            </a:spcBef>
            <a:spcAft>
              <a:spcPct val="15000"/>
            </a:spcAft>
            <a:buChar char="•"/>
          </a:pPr>
          <a:endParaRPr lang="en-IN" sz="2400" kern="1200" dirty="0"/>
        </a:p>
      </dsp:txBody>
      <dsp:txXfrm rot="10800000">
        <a:off x="2466598" y="1851"/>
        <a:ext cx="7587662" cy="2622990"/>
      </dsp:txXfrm>
    </dsp:sp>
    <dsp:sp modelId="{A5E3BF1F-9E22-4EF9-875C-DEFE3CA5FDA3}">
      <dsp:nvSpPr>
        <dsp:cNvPr id="0" name=""/>
        <dsp:cNvSpPr/>
      </dsp:nvSpPr>
      <dsp:spPr>
        <a:xfrm>
          <a:off x="959114" y="1851"/>
          <a:ext cx="2622990" cy="262299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C8CB7C-2C87-4B3C-B644-DCA92503F37D}">
      <dsp:nvSpPr>
        <dsp:cNvPr id="0" name=""/>
        <dsp:cNvSpPr/>
      </dsp:nvSpPr>
      <dsp:spPr>
        <a:xfrm rot="10800000">
          <a:off x="1857047" y="3407824"/>
          <a:ext cx="8181815" cy="26229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6666" tIns="91440" rIns="170688" bIns="91440" numCol="1" spcCol="1270" anchor="t" anchorCtr="0">
          <a:noAutofit/>
        </a:bodyPr>
        <a:lstStyle/>
        <a:p>
          <a:pPr marL="0" lvl="0" indent="0" algn="l" defTabSz="1466850">
            <a:lnSpc>
              <a:spcPct val="90000"/>
            </a:lnSpc>
            <a:spcBef>
              <a:spcPct val="0"/>
            </a:spcBef>
            <a:spcAft>
              <a:spcPct val="35000"/>
            </a:spcAft>
            <a:buNone/>
          </a:pPr>
          <a:r>
            <a:rPr lang="en-US" sz="3300" kern="1200" dirty="0"/>
            <a:t>No(t) SQL</a:t>
          </a:r>
          <a:endParaRPr lang="en-IN" sz="3300" kern="1200" dirty="0"/>
        </a:p>
        <a:p>
          <a:pPr marL="228600" lvl="1" indent="-228600" algn="l" defTabSz="1066800">
            <a:lnSpc>
              <a:spcPct val="90000"/>
            </a:lnSpc>
            <a:spcBef>
              <a:spcPct val="0"/>
            </a:spcBef>
            <a:spcAft>
              <a:spcPct val="15000"/>
            </a:spcAft>
            <a:buChar char="•"/>
          </a:pPr>
          <a:r>
            <a:rPr lang="en-IN" sz="2400" kern="1200" dirty="0"/>
            <a:t>CSV, JSON, AVRO, XML…</a:t>
          </a:r>
        </a:p>
        <a:p>
          <a:pPr marL="228600" lvl="1" indent="-228600" algn="l" defTabSz="1066800">
            <a:lnSpc>
              <a:spcPct val="90000"/>
            </a:lnSpc>
            <a:spcBef>
              <a:spcPct val="0"/>
            </a:spcBef>
            <a:spcAft>
              <a:spcPct val="15000"/>
            </a:spcAft>
            <a:buChar char="•"/>
          </a:pPr>
          <a:r>
            <a:rPr lang="en-IN" sz="2400" kern="1200" dirty="0"/>
            <a:t>Format – Like Table, Parent/child, Nodes and edges…</a:t>
          </a:r>
        </a:p>
        <a:p>
          <a:pPr marL="228600" lvl="1" indent="-228600" algn="l" defTabSz="1066800">
            <a:lnSpc>
              <a:spcPct val="90000"/>
            </a:lnSpc>
            <a:spcBef>
              <a:spcPct val="0"/>
            </a:spcBef>
            <a:spcAft>
              <a:spcPct val="15000"/>
            </a:spcAft>
            <a:buChar char="•"/>
          </a:pPr>
          <a:r>
            <a:rPr lang="en-US" sz="2400" kern="1200" dirty="0"/>
            <a:t>Semi structured or no structure at all.</a:t>
          </a:r>
          <a:endParaRPr lang="en-IN" sz="2400" kern="1200" dirty="0"/>
        </a:p>
        <a:p>
          <a:pPr marL="228600" lvl="1" indent="-228600" algn="l" defTabSz="1066800">
            <a:lnSpc>
              <a:spcPct val="90000"/>
            </a:lnSpc>
            <a:spcBef>
              <a:spcPct val="0"/>
            </a:spcBef>
            <a:spcAft>
              <a:spcPct val="15000"/>
            </a:spcAft>
            <a:buChar char="•"/>
          </a:pPr>
          <a:endParaRPr lang="en-IN" sz="2400" kern="1200" dirty="0"/>
        </a:p>
      </dsp:txBody>
      <dsp:txXfrm rot="10800000">
        <a:off x="2512794" y="3407824"/>
        <a:ext cx="7526068" cy="2622990"/>
      </dsp:txXfrm>
    </dsp:sp>
    <dsp:sp modelId="{02830AB4-7889-4C3D-8A67-F45B0B17CB74}">
      <dsp:nvSpPr>
        <dsp:cNvPr id="0" name=""/>
        <dsp:cNvSpPr/>
      </dsp:nvSpPr>
      <dsp:spPr>
        <a:xfrm>
          <a:off x="974512" y="3407824"/>
          <a:ext cx="2622990" cy="262299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08484-BA64-42DE-B63E-BC1B240A62B0}">
      <dsp:nvSpPr>
        <dsp:cNvPr id="0" name=""/>
        <dsp:cNvSpPr/>
      </dsp:nvSpPr>
      <dsp:spPr>
        <a:xfrm>
          <a:off x="1082105" y="878242"/>
          <a:ext cx="1485526" cy="14855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84B0BA-AD4F-42E3-8030-E736526BFE7D}">
      <dsp:nvSpPr>
        <dsp:cNvPr id="0" name=""/>
        <dsp:cNvSpPr/>
      </dsp:nvSpPr>
      <dsp:spPr>
        <a:xfrm>
          <a:off x="174284"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Always audience in mind.</a:t>
          </a:r>
        </a:p>
      </dsp:txBody>
      <dsp:txXfrm>
        <a:off x="174284" y="2753095"/>
        <a:ext cx="3301169" cy="720000"/>
      </dsp:txXfrm>
    </dsp:sp>
    <dsp:sp modelId="{70DE3ED1-06DA-47DA-9B1D-566FFB9649A3}">
      <dsp:nvSpPr>
        <dsp:cNvPr id="0" name=""/>
        <dsp:cNvSpPr/>
      </dsp:nvSpPr>
      <dsp:spPr>
        <a:xfrm>
          <a:off x="4960980" y="878242"/>
          <a:ext cx="1485526" cy="14855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DF740-99EF-4B56-9AD8-84E7678243B1}">
      <dsp:nvSpPr>
        <dsp:cNvPr id="0" name=""/>
        <dsp:cNvSpPr/>
      </dsp:nvSpPr>
      <dsp:spPr>
        <a:xfrm>
          <a:off x="4053158"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Clever in </a:t>
          </a:r>
          <a:r>
            <a:rPr lang="en-US" sz="2500" b="1" kern="1200"/>
            <a:t>COLORS.</a:t>
          </a:r>
          <a:endParaRPr lang="en-US" sz="2500" kern="1200"/>
        </a:p>
      </dsp:txBody>
      <dsp:txXfrm>
        <a:off x="4053158" y="2753095"/>
        <a:ext cx="3301169" cy="720000"/>
      </dsp:txXfrm>
    </dsp:sp>
    <dsp:sp modelId="{80177EA8-2466-44DD-938D-9E97904F0258}">
      <dsp:nvSpPr>
        <dsp:cNvPr id="0" name=""/>
        <dsp:cNvSpPr/>
      </dsp:nvSpPr>
      <dsp:spPr>
        <a:xfrm>
          <a:off x="8839854" y="878242"/>
          <a:ext cx="1485526" cy="14855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8CD18F-3129-4276-A0D0-E1F040F8A402}">
      <dsp:nvSpPr>
        <dsp:cNvPr id="0" name=""/>
        <dsp:cNvSpPr/>
      </dsp:nvSpPr>
      <dsp:spPr>
        <a:xfrm>
          <a:off x="7932033"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Use more Words.</a:t>
          </a:r>
        </a:p>
      </dsp:txBody>
      <dsp:txXfrm>
        <a:off x="7932033" y="2753095"/>
        <a:ext cx="3301169"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1A4F46-61AC-466A-BDDE-E96E48D06708}">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19195-B605-44DB-9C18-DDB6D2F13AA0}">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A1FF6D-8D80-43BB-8D7F-C74C6125139D}">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066800">
            <a:lnSpc>
              <a:spcPct val="100000"/>
            </a:lnSpc>
            <a:spcBef>
              <a:spcPct val="0"/>
            </a:spcBef>
            <a:spcAft>
              <a:spcPct val="35000"/>
            </a:spcAft>
            <a:buNone/>
          </a:pPr>
          <a:r>
            <a:rPr lang="en-IN" sz="2400" kern="1200" dirty="0"/>
            <a:t>Visualization</a:t>
          </a:r>
        </a:p>
        <a:p>
          <a:pPr marL="0" lvl="0" indent="0" algn="l" defTabSz="1066800">
            <a:lnSpc>
              <a:spcPct val="100000"/>
            </a:lnSpc>
            <a:spcBef>
              <a:spcPct val="0"/>
            </a:spcBef>
            <a:spcAft>
              <a:spcPct val="35000"/>
            </a:spcAft>
            <a:buNone/>
          </a:pPr>
          <a:r>
            <a:rPr lang="en-IN" sz="2400" kern="1200" dirty="0"/>
            <a:t>* Tableau Public</a:t>
          </a:r>
        </a:p>
        <a:p>
          <a:pPr marL="0" lvl="0" indent="0" algn="l" defTabSz="1066800">
            <a:lnSpc>
              <a:spcPct val="100000"/>
            </a:lnSpc>
            <a:spcBef>
              <a:spcPct val="0"/>
            </a:spcBef>
            <a:spcAft>
              <a:spcPct val="35000"/>
            </a:spcAft>
            <a:buNone/>
          </a:pPr>
          <a:r>
            <a:rPr lang="en-IN" sz="2400" kern="1200" dirty="0"/>
            <a:t>* Kibana</a:t>
          </a:r>
          <a:endParaRPr lang="en-US" sz="2400" kern="1200" dirty="0"/>
        </a:p>
      </dsp:txBody>
      <dsp:txXfrm>
        <a:off x="2039300" y="956381"/>
        <a:ext cx="4474303" cy="1765627"/>
      </dsp:txXfrm>
    </dsp:sp>
    <dsp:sp modelId="{1506626A-7BCC-4D7B-8DE8-D6ADB62F8AF7}">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FEC723-25C7-4E0E-B509-D75B3982745A}">
      <dsp:nvSpPr>
        <dsp:cNvPr id="0" name=""/>
        <dsp:cNvSpPr/>
      </dsp:nvSpPr>
      <dsp:spPr>
        <a:xfrm>
          <a:off x="534102" y="3560682"/>
          <a:ext cx="971095" cy="97109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EEDA71-DEC2-4283-8B34-6AE925F8800F}">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066800">
            <a:lnSpc>
              <a:spcPct val="100000"/>
            </a:lnSpc>
            <a:spcBef>
              <a:spcPct val="0"/>
            </a:spcBef>
            <a:spcAft>
              <a:spcPct val="35000"/>
            </a:spcAft>
            <a:buNone/>
          </a:pPr>
          <a:r>
            <a:rPr lang="en-US" sz="2400" kern="1200" dirty="0"/>
            <a:t>Data Profiling</a:t>
          </a:r>
        </a:p>
        <a:p>
          <a:pPr marL="0" lvl="0" indent="0" algn="l" defTabSz="1066800">
            <a:lnSpc>
              <a:spcPct val="100000"/>
            </a:lnSpc>
            <a:spcBef>
              <a:spcPct val="0"/>
            </a:spcBef>
            <a:spcAft>
              <a:spcPct val="35000"/>
            </a:spcAft>
            <a:buNone/>
          </a:pPr>
          <a:r>
            <a:rPr lang="en-US" sz="2400" kern="1200" dirty="0"/>
            <a:t>* Talend Open Studio</a:t>
          </a:r>
        </a:p>
        <a:p>
          <a:pPr marL="0" lvl="0" indent="0" algn="l" defTabSz="1066800">
            <a:lnSpc>
              <a:spcPct val="100000"/>
            </a:lnSpc>
            <a:spcBef>
              <a:spcPct val="0"/>
            </a:spcBef>
            <a:spcAft>
              <a:spcPct val="35000"/>
            </a:spcAft>
            <a:buNone/>
          </a:pPr>
          <a:r>
            <a:rPr lang="en-US" sz="2400" kern="1200" dirty="0"/>
            <a:t>* Excel</a:t>
          </a:r>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7A37F-DECD-49DA-A212-675229643A9D}" type="datetimeFigureOut">
              <a:rPr lang="en-IN" smtClean="0"/>
              <a:pPr/>
              <a:t>04-07-2020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9D9CC-4768-4630-9158-F730469C181D}" type="slidenum">
              <a:rPr lang="en-IN" smtClean="0"/>
              <a:pPr/>
              <a:t>‹#›</a:t>
            </a:fld>
            <a:endParaRPr lang="en-IN"/>
          </a:p>
        </p:txBody>
      </p:sp>
    </p:spTree>
    <p:extLst>
      <p:ext uri="{BB962C8B-B14F-4D97-AF65-F5344CB8AC3E}">
        <p14:creationId xmlns:p14="http://schemas.microsoft.com/office/powerpoint/2010/main" val="3808561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visme.co/blog/dos-and-donts-chart-makin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infogram.com/blog/color-theory-dos-and-donts-for-data-visualization/"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pp.powerbi.com/groups/me/reports/279cdc82-8a49-487c-b015-21d6eb900de0/ReportSection0e72bac688f60e7252ea?noSignUpCheck=1"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linkedin.com/posts/dinesh-kumar-prabakaran-b95a6656_leaders-weekend-friday-activity-6678894065909686272-mlH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good morning to one and all attending this webinar. Especially </a:t>
            </a:r>
            <a:r>
              <a:rPr lang="en-US" dirty="0" err="1"/>
              <a:t>Gunasundari</a:t>
            </a:r>
            <a:r>
              <a:rPr lang="en-US" baseline="0" dirty="0"/>
              <a:t> </a:t>
            </a:r>
            <a:r>
              <a:rPr lang="en-US" baseline="0" dirty="0" err="1"/>
              <a:t>mam</a:t>
            </a:r>
            <a:r>
              <a:rPr lang="en-US" dirty="0"/>
              <a:t>, for providing this opportunity to share my knowledge about Data Analysis.  </a:t>
            </a:r>
          </a:p>
        </p:txBody>
      </p:sp>
      <p:sp>
        <p:nvSpPr>
          <p:cNvPr id="4" name="Slide Number Placeholder 3"/>
          <p:cNvSpPr>
            <a:spLocks noGrp="1"/>
          </p:cNvSpPr>
          <p:nvPr>
            <p:ph type="sldNum" sz="quarter" idx="5"/>
          </p:nvPr>
        </p:nvSpPr>
        <p:spPr/>
        <p:txBody>
          <a:bodyPr/>
          <a:lstStyle/>
          <a:p>
            <a:fld id="{7299D9CC-4768-4630-9158-F730469C181D}" type="slidenum">
              <a:rPr lang="en-IN" smtClean="0"/>
              <a:pPr/>
              <a:t>1</a:t>
            </a:fld>
            <a:endParaRPr lang="en-IN"/>
          </a:p>
        </p:txBody>
      </p:sp>
    </p:spTree>
    <p:extLst>
      <p:ext uri="{BB962C8B-B14F-4D97-AF65-F5344CB8AC3E}">
        <p14:creationId xmlns:p14="http://schemas.microsoft.com/office/powerpoint/2010/main" val="3774537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0FA58A73-9AF5-4868-B9BF-52715282A3BA}" type="slidenum">
              <a:rPr lang="en-US" smtClean="0"/>
              <a:pPr/>
              <a:t>12</a:t>
            </a:fld>
            <a:endParaRPr lang="en-US"/>
          </a:p>
        </p:txBody>
      </p:sp>
    </p:spTree>
    <p:extLst>
      <p:ext uri="{BB962C8B-B14F-4D97-AF65-F5344CB8AC3E}">
        <p14:creationId xmlns:p14="http://schemas.microsoft.com/office/powerpoint/2010/main" val="1809774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Do we have anyone here know about or using “Ideas” in Excel?</a:t>
            </a:r>
          </a:p>
          <a:p>
            <a:pPr marL="171450" indent="-171450">
              <a:buFontTx/>
              <a:buChar char="-"/>
            </a:pPr>
            <a:r>
              <a:rPr lang="en-IN" dirty="0"/>
              <a:t>Auto Data Analysis</a:t>
            </a:r>
          </a:p>
          <a:p>
            <a:pPr marL="171450" indent="-171450">
              <a:buFontTx/>
              <a:buChar char="-"/>
            </a:pPr>
            <a:r>
              <a:rPr lang="en-IN" dirty="0"/>
              <a:t>Quickest and easiest way of Learning data analytics, visualization.</a:t>
            </a:r>
          </a:p>
          <a:p>
            <a:pPr marL="171450" indent="-171450">
              <a:buFontTx/>
              <a:buChar char="-"/>
            </a:pPr>
            <a:r>
              <a:rPr lang="en-IN" dirty="0"/>
              <a:t>Works only with internet.</a:t>
            </a:r>
          </a:p>
          <a:p>
            <a:pPr marL="171450" indent="-171450">
              <a:buFontTx/>
              <a:buChar cha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COVID-19 Data as Sheets, Dashboards, Story.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Outliers – Show Energy Data as example. Excel Ideas also can help for Data Profiling to ensure the correctness of Excel data like there is no incorrect info like Outliers.</a:t>
            </a:r>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pPr/>
              <a:t>13</a:t>
            </a:fld>
            <a:endParaRPr lang="en-IN"/>
          </a:p>
        </p:txBody>
      </p:sp>
    </p:spTree>
    <p:extLst>
      <p:ext uri="{BB962C8B-B14F-4D97-AF65-F5344CB8AC3E}">
        <p14:creationId xmlns:p14="http://schemas.microsoft.com/office/powerpoint/2010/main" val="1303754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Can do Data Profiling either manually or via Software such as </a:t>
            </a:r>
            <a:r>
              <a:rPr lang="en-US" sz="1200" b="0" i="0" kern="1200" dirty="0" err="1">
                <a:solidFill>
                  <a:schemeClr val="tx1"/>
                </a:solidFill>
                <a:latin typeface="+mn-lt"/>
                <a:ea typeface="+mn-ea"/>
                <a:cs typeface="+mn-cs"/>
              </a:rPr>
              <a:t>iData</a:t>
            </a:r>
            <a:r>
              <a:rPr lang="en-US" sz="1200" b="0" i="0" kern="1200" dirty="0">
                <a:solidFill>
                  <a:schemeClr val="tx1"/>
                </a:solidFill>
                <a:latin typeface="+mn-lt"/>
                <a:ea typeface="+mn-ea"/>
                <a:cs typeface="+mn-cs"/>
              </a:rPr>
              <a:t>. There are many benefits to be reaped by using software to automate the data profiling process, including: Increased Speed (resulting in hard £/$ savings) Industry estimates for manual data profiling are approximately 3-5 hours per attribute; By using a data profiling tool, this can be reduced to 15-30 minutes.</a:t>
            </a:r>
            <a:endParaRPr lang="en-US" dirty="0"/>
          </a:p>
        </p:txBody>
      </p:sp>
      <p:sp>
        <p:nvSpPr>
          <p:cNvPr id="4" name="Slide Number Placeholder 3"/>
          <p:cNvSpPr>
            <a:spLocks noGrp="1"/>
          </p:cNvSpPr>
          <p:nvPr>
            <p:ph type="sldNum" sz="quarter" idx="10"/>
          </p:nvPr>
        </p:nvSpPr>
        <p:spPr/>
        <p:txBody>
          <a:bodyPr/>
          <a:lstStyle/>
          <a:p>
            <a:fld id="{7299D9CC-4768-4630-9158-F730469C181D}" type="slidenum">
              <a:rPr lang="en-IN" smtClean="0"/>
              <a:pPr/>
              <a:t>16</a:t>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b="0" i="0" dirty="0">
                <a:solidFill>
                  <a:srgbClr val="000000"/>
                </a:solidFill>
                <a:effectLst/>
                <a:latin typeface="Calibri" panose="020F0502020204030204" pitchFamily="34" charset="0"/>
              </a:rPr>
              <a:t>As mentioned in the first slide, effectively communicating the extracted insight to the target audience is important. These are 3 simple skills to improve the storytelling with data.</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US" sz="1200" b="0" i="0" dirty="0">
                <a:solidFill>
                  <a:srgbClr val="000000"/>
                </a:solidFill>
                <a:effectLst/>
                <a:latin typeface="Calibri" panose="020F0502020204030204" pitchFamily="34" charset="0"/>
              </a:rPr>
              <a:t>First and foremost is being specific about who your audience is. One should design everything keeping that audience in mind. Creating a chart for a communication purpose for our understanding is an easy task. If we step out of ourselves and think how do, we design for our audience will give effective results. Thinking is nothing but knowing ‘who are they’, ‘what do they care or expect’, ‘what keeps them up at night’.. Designing dashboards, keeping such motivation factors in mind will allow us to get their attention and can get our message across easily.</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US" sz="1200" b="0" i="0" dirty="0">
                <a:solidFill>
                  <a:srgbClr val="000000"/>
                </a:solidFill>
                <a:effectLst/>
                <a:latin typeface="Calibri" panose="020F0502020204030204" pitchFamily="34" charset="0"/>
              </a:rPr>
              <a:t>Next, coming to colors – It is not only about using pleasing colors in a dashboard. Think about where your audience to look and create a sparing contrast to achieve the attention.</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US" sz="1200" b="0" i="0" dirty="0">
                <a:solidFill>
                  <a:srgbClr val="000000"/>
                </a:solidFill>
                <a:effectLst/>
                <a:latin typeface="Calibri" panose="020F0502020204030204" pitchFamily="34" charset="0"/>
              </a:rPr>
              <a:t>Next, we should use more words in a dashboard. I mean it is words not sentences. Like axis labels, value labels, titles in a dashboard. Really these words will give more meaning quickly to the numbers and charts present in a dashboard.</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endParaRPr lang="en-US" sz="1200" b="0" i="0" dirty="0">
              <a:solidFill>
                <a:srgbClr val="000000"/>
              </a:solidFill>
              <a:effectLst/>
              <a:latin typeface="Calibri" panose="020F0502020204030204" pitchFamily="34" charset="0"/>
            </a:endParaRPr>
          </a:p>
          <a:p>
            <a:pPr rtl="0" fontAlgn="base"/>
            <a:r>
              <a:rPr lang="en-US" dirty="0">
                <a:hlinkClick r:id="rId3"/>
              </a:rPr>
              <a:t>https://visme.co/blog/dos-and-donts-chart-making/</a:t>
            </a:r>
            <a:endParaRPr lang="en-US" dirty="0"/>
          </a:p>
          <a:p>
            <a:pPr rtl="0" fontAlgn="base"/>
            <a:r>
              <a:rPr lang="en-US" dirty="0">
                <a:hlinkClick r:id="rId4"/>
              </a:rPr>
              <a:t>https://infogram.com/blog/color-theory-dos-and-donts-for-data-visualization/</a:t>
            </a:r>
            <a:endParaRPr lang="en-US" sz="12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873769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like a rule book which most of us would be using while we get confused between choosing chart type.</a:t>
            </a:r>
          </a:p>
        </p:txBody>
      </p:sp>
      <p:sp>
        <p:nvSpPr>
          <p:cNvPr id="4" name="Slide Number Placeholder 3"/>
          <p:cNvSpPr>
            <a:spLocks noGrp="1"/>
          </p:cNvSpPr>
          <p:nvPr>
            <p:ph type="sldNum" sz="quarter" idx="5"/>
          </p:nvPr>
        </p:nvSpPr>
        <p:spPr/>
        <p:txBody>
          <a:bodyPr/>
          <a:lstStyle/>
          <a:p>
            <a:fld id="{7299D9CC-4768-4630-9158-F730469C181D}" type="slidenum">
              <a:rPr lang="en-IN" smtClean="0"/>
              <a:pPr/>
              <a:t>18</a:t>
            </a:fld>
            <a:endParaRPr lang="en-IN"/>
          </a:p>
        </p:txBody>
      </p:sp>
    </p:spTree>
    <p:extLst>
      <p:ext uri="{BB962C8B-B14F-4D97-AF65-F5344CB8AC3E}">
        <p14:creationId xmlns:p14="http://schemas.microsoft.com/office/powerpoint/2010/main" val="2528521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Measures are numerical values that mathematical functions work on. Which one of the following is a Measure?</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19</a:t>
            </a:fld>
            <a:endParaRPr lang="en-IN"/>
          </a:p>
        </p:txBody>
      </p:sp>
    </p:spTree>
    <p:extLst>
      <p:ext uri="{BB962C8B-B14F-4D97-AF65-F5344CB8AC3E}">
        <p14:creationId xmlns:p14="http://schemas.microsoft.com/office/powerpoint/2010/main" val="3584932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By</a:t>
            </a:r>
            <a:r>
              <a:rPr lang="en-US" sz="1200" baseline="0" dirty="0"/>
              <a:t> exercising </a:t>
            </a:r>
            <a:r>
              <a:rPr lang="en-US" sz="1200" baseline="0"/>
              <a:t>Data Profiling</a:t>
            </a:r>
            <a:endParaRPr lang="en-US" sz="1200"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20</a:t>
            </a:fld>
            <a:endParaRPr lang="en-IN"/>
          </a:p>
        </p:txBody>
      </p:sp>
    </p:spTree>
    <p:extLst>
      <p:ext uri="{BB962C8B-B14F-4D97-AF65-F5344CB8AC3E}">
        <p14:creationId xmlns:p14="http://schemas.microsoft.com/office/powerpoint/2010/main" val="1766561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dirty="0">
                <a:hlinkClick r:id="rId3"/>
              </a:rPr>
              <a:t>https://app.powerbi.com/groups/me/reports/279cdc82-8a49-487c-b015-21d6eb900de0/ReportSection0e72bac688f60e7252ea?noSignUpCheck=1</a:t>
            </a:r>
            <a:endParaRPr lang="en-US" dirty="0"/>
          </a:p>
          <a:p>
            <a:pPr marL="228600" indent="-228600">
              <a:buNone/>
            </a:pPr>
            <a:endParaRPr lang="en-US" b="0" dirty="0"/>
          </a:p>
          <a:p>
            <a:pPr marL="228600" indent="-228600">
              <a:buNone/>
            </a:pPr>
            <a:r>
              <a:rPr lang="en-US" b="0" dirty="0"/>
              <a:t>Open</a:t>
            </a:r>
            <a:r>
              <a:rPr lang="en-US" b="0" baseline="0" dirty="0"/>
              <a:t> web power bi. Connect to SQL server own COVID-19 data. Start designing and show the best practices with that.</a:t>
            </a:r>
          </a:p>
          <a:p>
            <a:pPr marL="228600" indent="-228600">
              <a:buNone/>
            </a:pPr>
            <a:endParaRPr lang="en-US" b="0" baseline="0" dirty="0"/>
          </a:p>
          <a:p>
            <a:pPr marL="228600" indent="-228600">
              <a:buNone/>
            </a:pPr>
            <a:r>
              <a:rPr lang="en-US" b="0" baseline="0" dirty="0"/>
              <a:t>Finally show already created 2 dashboards and tell the story.</a:t>
            </a:r>
            <a:endParaRPr lang="en-US" b="0"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21</a:t>
            </a:fld>
            <a:endParaRPr lang="en-IN"/>
          </a:p>
        </p:txBody>
      </p:sp>
    </p:spTree>
    <p:extLst>
      <p:ext uri="{BB962C8B-B14F-4D97-AF65-F5344CB8AC3E}">
        <p14:creationId xmlns:p14="http://schemas.microsoft.com/office/powerpoint/2010/main" val="1241445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Ideas</a:t>
            </a:r>
          </a:p>
        </p:txBody>
      </p:sp>
      <p:sp>
        <p:nvSpPr>
          <p:cNvPr id="4" name="Slide Number Placeholder 3"/>
          <p:cNvSpPr>
            <a:spLocks noGrp="1"/>
          </p:cNvSpPr>
          <p:nvPr>
            <p:ph type="sldNum" sz="quarter" idx="5"/>
          </p:nvPr>
        </p:nvSpPr>
        <p:spPr/>
        <p:txBody>
          <a:bodyPr/>
          <a:lstStyle/>
          <a:p>
            <a:fld id="{7299D9CC-4768-4630-9158-F730469C181D}" type="slidenum">
              <a:rPr lang="en-IN" smtClean="0"/>
              <a:pPr/>
              <a:t>22</a:t>
            </a:fld>
            <a:endParaRPr lang="en-IN"/>
          </a:p>
        </p:txBody>
      </p:sp>
    </p:spTree>
    <p:extLst>
      <p:ext uri="{BB962C8B-B14F-4D97-AF65-F5344CB8AC3E}">
        <p14:creationId xmlns:p14="http://schemas.microsoft.com/office/powerpoint/2010/main" val="2010601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Share</a:t>
            </a:r>
          </a:p>
          <a:p>
            <a:pPr marL="0" indent="0">
              <a:buFontTx/>
              <a:buNone/>
            </a:pPr>
            <a:r>
              <a:rPr lang="en-IN" dirty="0"/>
              <a:t>Collaboration </a:t>
            </a:r>
          </a:p>
        </p:txBody>
      </p:sp>
      <p:sp>
        <p:nvSpPr>
          <p:cNvPr id="4" name="Slide Number Placeholder 3"/>
          <p:cNvSpPr>
            <a:spLocks noGrp="1"/>
          </p:cNvSpPr>
          <p:nvPr>
            <p:ph type="sldNum" sz="quarter" idx="5"/>
          </p:nvPr>
        </p:nvSpPr>
        <p:spPr/>
        <p:txBody>
          <a:bodyPr/>
          <a:lstStyle/>
          <a:p>
            <a:fld id="{7299D9CC-4768-4630-9158-F730469C181D}" type="slidenum">
              <a:rPr lang="en-IN" smtClean="0"/>
              <a:pPr/>
              <a:t>23</a:t>
            </a:fld>
            <a:endParaRPr lang="en-IN"/>
          </a:p>
        </p:txBody>
      </p:sp>
    </p:spTree>
    <p:extLst>
      <p:ext uri="{BB962C8B-B14F-4D97-AF65-F5344CB8AC3E}">
        <p14:creationId xmlns:p14="http://schemas.microsoft.com/office/powerpoint/2010/main" val="673963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me ask a simple question. </a:t>
            </a:r>
            <a:r>
              <a:rPr lang="en-US" sz="1200" dirty="0"/>
              <a:t>For what </a:t>
            </a:r>
            <a:r>
              <a:rPr lang="en-US" sz="1600" b="1" dirty="0"/>
              <a:t>basic skill</a:t>
            </a:r>
            <a:r>
              <a:rPr lang="en-US" sz="1200" dirty="0"/>
              <a:t>, different people get different salary?</a:t>
            </a:r>
            <a:r>
              <a:rPr lang="en-IN" dirty="0"/>
              <a:t> Perhaps that is the same basic thing which all the Data Analysis projects are solving and make our life easier. </a:t>
            </a:r>
          </a:p>
        </p:txBody>
      </p:sp>
      <p:sp>
        <p:nvSpPr>
          <p:cNvPr id="4" name="Slide Number Placeholder 3"/>
          <p:cNvSpPr>
            <a:spLocks noGrp="1"/>
          </p:cNvSpPr>
          <p:nvPr>
            <p:ph type="sldNum" sz="quarter" idx="5"/>
          </p:nvPr>
        </p:nvSpPr>
        <p:spPr/>
        <p:txBody>
          <a:bodyPr/>
          <a:lstStyle/>
          <a:p>
            <a:fld id="{6CA4753F-1BC7-44B1-AE2C-11D8B03F4906}" type="slidenum">
              <a:rPr lang="en-IN" smtClean="0"/>
              <a:pPr/>
              <a:t>2</a:t>
            </a:fld>
            <a:endParaRPr lang="en-IN"/>
          </a:p>
        </p:txBody>
      </p:sp>
    </p:spTree>
    <p:extLst>
      <p:ext uri="{BB962C8B-B14F-4D97-AF65-F5344CB8AC3E}">
        <p14:creationId xmlns:p14="http://schemas.microsoft.com/office/powerpoint/2010/main" val="4293447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Next video - https://www.linkedin.com/posts/dinesh-kumar-prabakaran-b95a6656_leaders-weekend-friday-activity-6678894065909686272-mlHS/</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24</a:t>
            </a:fld>
            <a:endParaRPr lang="en-IN"/>
          </a:p>
        </p:txBody>
      </p:sp>
    </p:spTree>
    <p:extLst>
      <p:ext uri="{BB962C8B-B14F-4D97-AF65-F5344CB8AC3E}">
        <p14:creationId xmlns:p14="http://schemas.microsoft.com/office/powerpoint/2010/main" val="48653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DECISION MAKING. </a:t>
            </a:r>
            <a:r>
              <a:rPr lang="en-US" sz="1200" b="0" i="0" kern="1200" dirty="0">
                <a:solidFill>
                  <a:schemeClr val="tx1"/>
                </a:solidFill>
                <a:effectLst/>
                <a:latin typeface="+mn-lt"/>
                <a:ea typeface="+mn-ea"/>
                <a:cs typeface="+mn-cs"/>
              </a:rPr>
              <a:t>Whenever we take any decision in our day-to-day life is by thinking about what happened last time or what will happen by choosing that particular decision. This is nothing but analyzing our past or future and making decisions based on it. For that, we gather memories of our past or dreams of our future. So that is nothing but data analysis. Now same thing analyst does for business purposes, is called Data Analysis.</a:t>
            </a: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pPr/>
              <a:t>3</a:t>
            </a:fld>
            <a:endParaRPr lang="en-IN"/>
          </a:p>
        </p:txBody>
      </p:sp>
    </p:spTree>
    <p:extLst>
      <p:ext uri="{BB962C8B-B14F-4D97-AF65-F5344CB8AC3E}">
        <p14:creationId xmlns:p14="http://schemas.microsoft.com/office/powerpoint/2010/main" val="572839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299D9CC-4768-4630-9158-F730469C181D}" type="slidenum">
              <a:rPr lang="en-IN" smtClean="0"/>
              <a:pPr/>
              <a:t>5</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000000"/>
                </a:solidFill>
                <a:effectLst/>
                <a:latin typeface="Calibri" panose="020F0502020204030204" pitchFamily="34" charset="0"/>
                <a:ea typeface="+mn-ea"/>
                <a:cs typeface="Calibri" panose="020F0502020204030204" pitchFamily="34" charset="0"/>
                <a:sym typeface="Calibri" panose="020F0502020204030204" pitchFamily="34" charset="0"/>
              </a:rPr>
              <a:t>Any tool used for analysis will be</a:t>
            </a:r>
            <a:r>
              <a:rPr lang="en-US" dirty="0"/>
              <a:t> addressing the following requirements: </a:t>
            </a:r>
          </a:p>
          <a:p>
            <a:pPr marL="228600" indent="-228600">
              <a:buAutoNum type="arabicPeriod"/>
            </a:pPr>
            <a:r>
              <a:rPr lang="en-US" dirty="0"/>
              <a:t>It would enable connectivity in different business apps with ease along with security standards maintained during data transfers.</a:t>
            </a:r>
          </a:p>
          <a:p>
            <a:pPr marL="228600" indent="-228600">
              <a:buAutoNum type="arabicPeriod"/>
            </a:pPr>
            <a:r>
              <a:rPr lang="en-US" dirty="0"/>
              <a:t>It would allow analyzing those data.</a:t>
            </a:r>
          </a:p>
          <a:p>
            <a:pPr marL="228600" indent="-228600">
              <a:buAutoNum type="arabicPeriod"/>
            </a:pPr>
            <a:r>
              <a:rPr lang="en-US" dirty="0"/>
              <a:t>It would allow creating effective visuals easily and should be able to narrate the insights on its own.</a:t>
            </a:r>
          </a:p>
          <a:p>
            <a:pPr marL="228600" indent="-228600">
              <a:buAutoNum type="arabicPeriod"/>
            </a:pPr>
            <a:endParaRPr lang="en-US" dirty="0"/>
          </a:p>
          <a:p>
            <a:pPr marL="0" indent="0">
              <a:buNone/>
            </a:pPr>
            <a:r>
              <a:rPr lang="en-US" dirty="0"/>
              <a:t>The difference between different tools would be like, number of data source connections / number of charts / administrator features like user management / usability / cost factor / embedding and so on. </a:t>
            </a:r>
          </a:p>
          <a:p>
            <a:endParaRPr lang="en-US"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6</a:t>
            </a:fld>
            <a:endParaRPr lang="en-IN"/>
          </a:p>
        </p:txBody>
      </p:sp>
    </p:spTree>
    <p:extLst>
      <p:ext uri="{BB962C8B-B14F-4D97-AF65-F5344CB8AC3E}">
        <p14:creationId xmlns:p14="http://schemas.microsoft.com/office/powerpoint/2010/main" val="1123717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A58A73-9AF5-4868-B9BF-52715282A3BA}" type="slidenum">
              <a:rPr lang="en-US" smtClean="0"/>
              <a:pPr/>
              <a:t>7</a:t>
            </a:fld>
            <a:endParaRPr lang="en-US"/>
          </a:p>
        </p:txBody>
      </p:sp>
    </p:spTree>
    <p:extLst>
      <p:ext uri="{BB962C8B-B14F-4D97-AF65-F5344CB8AC3E}">
        <p14:creationId xmlns:p14="http://schemas.microsoft.com/office/powerpoint/2010/main" val="2086639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BI tool will support either one of these 2 type of Data.</a:t>
            </a:r>
          </a:p>
        </p:txBody>
      </p:sp>
      <p:sp>
        <p:nvSpPr>
          <p:cNvPr id="4" name="Slide Number Placeholder 3"/>
          <p:cNvSpPr>
            <a:spLocks noGrp="1"/>
          </p:cNvSpPr>
          <p:nvPr>
            <p:ph type="sldNum" sz="quarter" idx="5"/>
          </p:nvPr>
        </p:nvSpPr>
        <p:spPr/>
        <p:txBody>
          <a:bodyPr/>
          <a:lstStyle/>
          <a:p>
            <a:fld id="{56F11FFD-C3E2-4BAD-AD4D-09A605F1B04C}" type="slidenum">
              <a:rPr lang="en-IN" smtClean="0"/>
              <a:pPr/>
              <a:t>8</a:t>
            </a:fld>
            <a:endParaRPr lang="en-IN"/>
          </a:p>
        </p:txBody>
      </p:sp>
    </p:spTree>
    <p:extLst>
      <p:ext uri="{BB962C8B-B14F-4D97-AF65-F5344CB8AC3E}">
        <p14:creationId xmlns:p14="http://schemas.microsoft.com/office/powerpoint/2010/main" val="160552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Most important.</a:t>
            </a:r>
          </a:p>
          <a:p>
            <a:pPr marL="171450" indent="-171450">
              <a:buFontTx/>
              <a:buChar char="-"/>
            </a:pPr>
            <a:r>
              <a:rPr lang="en-IN" dirty="0"/>
              <a:t>This is how the top cream layer gets the view of their business that leads to decisions.</a:t>
            </a:r>
          </a:p>
        </p:txBody>
      </p:sp>
      <p:sp>
        <p:nvSpPr>
          <p:cNvPr id="4" name="Slide Number Placeholder 3"/>
          <p:cNvSpPr>
            <a:spLocks noGrp="1"/>
          </p:cNvSpPr>
          <p:nvPr>
            <p:ph type="sldNum" sz="quarter" idx="5"/>
          </p:nvPr>
        </p:nvSpPr>
        <p:spPr/>
        <p:txBody>
          <a:bodyPr/>
          <a:lstStyle/>
          <a:p>
            <a:fld id="{0FA58A73-9AF5-4868-B9BF-52715282A3BA}" type="slidenum">
              <a:rPr lang="en-US" smtClean="0"/>
              <a:pPr/>
              <a:t>9</a:t>
            </a:fld>
            <a:endParaRPr lang="en-US"/>
          </a:p>
        </p:txBody>
      </p:sp>
    </p:spTree>
    <p:extLst>
      <p:ext uri="{BB962C8B-B14F-4D97-AF65-F5344CB8AC3E}">
        <p14:creationId xmlns:p14="http://schemas.microsoft.com/office/powerpoint/2010/main" val="1384316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say out of all, Data Analysis is most important process for a success of any data project being</a:t>
            </a:r>
            <a:r>
              <a:rPr lang="en-US" baseline="0" dirty="0"/>
              <a:t> at the middle and playing a major role</a:t>
            </a:r>
            <a:r>
              <a:rPr lang="en-US" dirty="0"/>
              <a:t>.</a:t>
            </a:r>
          </a:p>
        </p:txBody>
      </p:sp>
      <p:sp>
        <p:nvSpPr>
          <p:cNvPr id="4" name="Slide Number Placeholder 3"/>
          <p:cNvSpPr>
            <a:spLocks noGrp="1"/>
          </p:cNvSpPr>
          <p:nvPr>
            <p:ph type="sldNum" sz="quarter" idx="5"/>
          </p:nvPr>
        </p:nvSpPr>
        <p:spPr/>
        <p:txBody>
          <a:bodyPr/>
          <a:lstStyle/>
          <a:p>
            <a:fld id="{7299D9CC-4768-4630-9158-F730469C181D}" type="slidenum">
              <a:rPr lang="en-IN" smtClean="0"/>
              <a:pPr/>
              <a:t>10</a:t>
            </a:fld>
            <a:endParaRPr lang="en-IN"/>
          </a:p>
        </p:txBody>
      </p:sp>
    </p:spTree>
    <p:extLst>
      <p:ext uri="{BB962C8B-B14F-4D97-AF65-F5344CB8AC3E}">
        <p14:creationId xmlns:p14="http://schemas.microsoft.com/office/powerpoint/2010/main" val="1880762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FD530-2CD6-4EAF-95EB-4A4FFDA5FF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DC6EBC0-3038-44BB-AA04-94049D8078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1F6CF5B-DE2E-44F2-AD9E-CC0BBCCEF6A3}"/>
              </a:ext>
            </a:extLst>
          </p:cNvPr>
          <p:cNvSpPr>
            <a:spLocks noGrp="1"/>
          </p:cNvSpPr>
          <p:nvPr>
            <p:ph type="dt" sz="half" idx="10"/>
          </p:nvPr>
        </p:nvSpPr>
        <p:spPr/>
        <p:txBody>
          <a:bodyPr/>
          <a:lstStyle/>
          <a:p>
            <a:fld id="{4B004F60-895A-49A8-8C7B-5CF120D9E80F}" type="datetimeFigureOut">
              <a:rPr lang="en-IN" smtClean="0"/>
              <a:pPr/>
              <a:t>04-07-2020</a:t>
            </a:fld>
            <a:endParaRPr lang="en-IN"/>
          </a:p>
        </p:txBody>
      </p:sp>
      <p:sp>
        <p:nvSpPr>
          <p:cNvPr id="5" name="Footer Placeholder 4">
            <a:extLst>
              <a:ext uri="{FF2B5EF4-FFF2-40B4-BE49-F238E27FC236}">
                <a16:creationId xmlns:a16="http://schemas.microsoft.com/office/drawing/2014/main" id="{00D8E5AB-12C6-44C3-939C-D8E2897646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280833-2DEE-4AA3-86A4-A3F17062AEB8}"/>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1165214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21E9C-35D6-48AC-969A-2B62F5C2F7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DE1A8D-6918-4173-B04C-C55DA7C90E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72EBB8-02A0-45AC-9B44-7C3F33338166}"/>
              </a:ext>
            </a:extLst>
          </p:cNvPr>
          <p:cNvSpPr>
            <a:spLocks noGrp="1"/>
          </p:cNvSpPr>
          <p:nvPr>
            <p:ph type="dt" sz="half" idx="10"/>
          </p:nvPr>
        </p:nvSpPr>
        <p:spPr/>
        <p:txBody>
          <a:bodyPr/>
          <a:lstStyle/>
          <a:p>
            <a:fld id="{4B004F60-895A-49A8-8C7B-5CF120D9E80F}" type="datetimeFigureOut">
              <a:rPr lang="en-IN" smtClean="0"/>
              <a:pPr/>
              <a:t>04-07-2020</a:t>
            </a:fld>
            <a:endParaRPr lang="en-IN"/>
          </a:p>
        </p:txBody>
      </p:sp>
      <p:sp>
        <p:nvSpPr>
          <p:cNvPr id="5" name="Footer Placeholder 4">
            <a:extLst>
              <a:ext uri="{FF2B5EF4-FFF2-40B4-BE49-F238E27FC236}">
                <a16:creationId xmlns:a16="http://schemas.microsoft.com/office/drawing/2014/main" id="{BB82EB91-3441-4B75-95C1-12E4F923F7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5908B7-381E-41C3-A1F1-FC95265E0A39}"/>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2574391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9DE45B-299C-4916-91BE-55B69A01EA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41E177-99AC-47B9-8A90-7B71AB0D6C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44485D-81E2-4A9F-9363-D778E0047094}"/>
              </a:ext>
            </a:extLst>
          </p:cNvPr>
          <p:cNvSpPr>
            <a:spLocks noGrp="1"/>
          </p:cNvSpPr>
          <p:nvPr>
            <p:ph type="dt" sz="half" idx="10"/>
          </p:nvPr>
        </p:nvSpPr>
        <p:spPr/>
        <p:txBody>
          <a:bodyPr/>
          <a:lstStyle/>
          <a:p>
            <a:fld id="{4B004F60-895A-49A8-8C7B-5CF120D9E80F}" type="datetimeFigureOut">
              <a:rPr lang="en-IN" smtClean="0"/>
              <a:pPr/>
              <a:t>04-07-2020</a:t>
            </a:fld>
            <a:endParaRPr lang="en-IN"/>
          </a:p>
        </p:txBody>
      </p:sp>
      <p:sp>
        <p:nvSpPr>
          <p:cNvPr id="5" name="Footer Placeholder 4">
            <a:extLst>
              <a:ext uri="{FF2B5EF4-FFF2-40B4-BE49-F238E27FC236}">
                <a16:creationId xmlns:a16="http://schemas.microsoft.com/office/drawing/2014/main" id="{C15A35AB-B4AC-4D67-884E-93DB44FC84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5FEF94-0184-4CF6-B7E1-8725850310A9}"/>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405789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BBDA-63CB-43AE-9DFB-1BF7D9010D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A52A06-AD3D-446C-9A58-B965F80A3C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5F9A3C-0032-4694-AA6D-EA590B262E95}"/>
              </a:ext>
            </a:extLst>
          </p:cNvPr>
          <p:cNvSpPr>
            <a:spLocks noGrp="1"/>
          </p:cNvSpPr>
          <p:nvPr>
            <p:ph type="dt" sz="half" idx="10"/>
          </p:nvPr>
        </p:nvSpPr>
        <p:spPr/>
        <p:txBody>
          <a:bodyPr/>
          <a:lstStyle/>
          <a:p>
            <a:fld id="{4B004F60-895A-49A8-8C7B-5CF120D9E80F}" type="datetimeFigureOut">
              <a:rPr lang="en-IN" smtClean="0"/>
              <a:pPr/>
              <a:t>04-07-2020</a:t>
            </a:fld>
            <a:endParaRPr lang="en-IN"/>
          </a:p>
        </p:txBody>
      </p:sp>
      <p:sp>
        <p:nvSpPr>
          <p:cNvPr id="5" name="Footer Placeholder 4">
            <a:extLst>
              <a:ext uri="{FF2B5EF4-FFF2-40B4-BE49-F238E27FC236}">
                <a16:creationId xmlns:a16="http://schemas.microsoft.com/office/drawing/2014/main" id="{537A01AF-1B8E-4A32-9AAF-9322B6B261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1CDC96-9B34-40EB-8480-C3BFE3565066}"/>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246593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D20F-DE92-4648-917F-0A753A3E7A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277062-C911-4638-86C9-FB96D3F698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7DD8DD-0320-4D72-94BA-9F50C664CC6E}"/>
              </a:ext>
            </a:extLst>
          </p:cNvPr>
          <p:cNvSpPr>
            <a:spLocks noGrp="1"/>
          </p:cNvSpPr>
          <p:nvPr>
            <p:ph type="dt" sz="half" idx="10"/>
          </p:nvPr>
        </p:nvSpPr>
        <p:spPr/>
        <p:txBody>
          <a:bodyPr/>
          <a:lstStyle/>
          <a:p>
            <a:fld id="{4B004F60-895A-49A8-8C7B-5CF120D9E80F}" type="datetimeFigureOut">
              <a:rPr lang="en-IN" smtClean="0"/>
              <a:pPr/>
              <a:t>04-07-2020</a:t>
            </a:fld>
            <a:endParaRPr lang="en-IN"/>
          </a:p>
        </p:txBody>
      </p:sp>
      <p:sp>
        <p:nvSpPr>
          <p:cNvPr id="5" name="Footer Placeholder 4">
            <a:extLst>
              <a:ext uri="{FF2B5EF4-FFF2-40B4-BE49-F238E27FC236}">
                <a16:creationId xmlns:a16="http://schemas.microsoft.com/office/drawing/2014/main" id="{7659405E-DAA3-4B09-A153-9173545BCE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FB5507-23DA-44FB-A188-DDFC4498BA2A}"/>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2277333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6236-6CBB-4ED6-AF3E-BEC698653C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090543-5A69-485F-9C19-983E2B42C3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3BEE37F-A48E-4C9B-BECA-DA83345088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E844BFA-2948-4CB9-A0DA-BA5B430A2287}"/>
              </a:ext>
            </a:extLst>
          </p:cNvPr>
          <p:cNvSpPr>
            <a:spLocks noGrp="1"/>
          </p:cNvSpPr>
          <p:nvPr>
            <p:ph type="dt" sz="half" idx="10"/>
          </p:nvPr>
        </p:nvSpPr>
        <p:spPr/>
        <p:txBody>
          <a:bodyPr/>
          <a:lstStyle/>
          <a:p>
            <a:fld id="{4B004F60-895A-49A8-8C7B-5CF120D9E80F}" type="datetimeFigureOut">
              <a:rPr lang="en-IN" smtClean="0"/>
              <a:pPr/>
              <a:t>04-07-2020</a:t>
            </a:fld>
            <a:endParaRPr lang="en-IN"/>
          </a:p>
        </p:txBody>
      </p:sp>
      <p:sp>
        <p:nvSpPr>
          <p:cNvPr id="6" name="Footer Placeholder 5">
            <a:extLst>
              <a:ext uri="{FF2B5EF4-FFF2-40B4-BE49-F238E27FC236}">
                <a16:creationId xmlns:a16="http://schemas.microsoft.com/office/drawing/2014/main" id="{A55EC5C3-8182-4006-9344-1AA17F6E31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9E3C2A-65E9-4918-9A17-7D854A2AE9FF}"/>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2338803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FB82-A3D9-4A47-BF08-37C52CD1AAC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E73D0E-CF88-4C2D-B119-6E01115A6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718D59-051A-41F6-B335-5C265F4DE0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791FE0-D96A-4BAE-9B75-4EFCE780D2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671C25-74CF-41BF-A6A1-850FB9AEF3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758D35B-A1D6-4FAC-AAD2-AC974E3CE0D5}"/>
              </a:ext>
            </a:extLst>
          </p:cNvPr>
          <p:cNvSpPr>
            <a:spLocks noGrp="1"/>
          </p:cNvSpPr>
          <p:nvPr>
            <p:ph type="dt" sz="half" idx="10"/>
          </p:nvPr>
        </p:nvSpPr>
        <p:spPr/>
        <p:txBody>
          <a:bodyPr/>
          <a:lstStyle/>
          <a:p>
            <a:fld id="{4B004F60-895A-49A8-8C7B-5CF120D9E80F}" type="datetimeFigureOut">
              <a:rPr lang="en-IN" smtClean="0"/>
              <a:pPr/>
              <a:t>04-07-2020</a:t>
            </a:fld>
            <a:endParaRPr lang="en-IN"/>
          </a:p>
        </p:txBody>
      </p:sp>
      <p:sp>
        <p:nvSpPr>
          <p:cNvPr id="8" name="Footer Placeholder 7">
            <a:extLst>
              <a:ext uri="{FF2B5EF4-FFF2-40B4-BE49-F238E27FC236}">
                <a16:creationId xmlns:a16="http://schemas.microsoft.com/office/drawing/2014/main" id="{1FBD6580-48AA-4246-8003-B99867CCAEA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DD755D7-6D1F-4BF3-B76D-E5AEE7286B29}"/>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1129625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7FB3C-D1E5-4508-AC35-053DAAF0A1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16A2CC-92CC-4972-A6C8-9AE3E1257519}"/>
              </a:ext>
            </a:extLst>
          </p:cNvPr>
          <p:cNvSpPr>
            <a:spLocks noGrp="1"/>
          </p:cNvSpPr>
          <p:nvPr>
            <p:ph type="dt" sz="half" idx="10"/>
          </p:nvPr>
        </p:nvSpPr>
        <p:spPr/>
        <p:txBody>
          <a:bodyPr/>
          <a:lstStyle/>
          <a:p>
            <a:fld id="{4B004F60-895A-49A8-8C7B-5CF120D9E80F}" type="datetimeFigureOut">
              <a:rPr lang="en-IN" smtClean="0"/>
              <a:pPr/>
              <a:t>04-07-2020</a:t>
            </a:fld>
            <a:endParaRPr lang="en-IN"/>
          </a:p>
        </p:txBody>
      </p:sp>
      <p:sp>
        <p:nvSpPr>
          <p:cNvPr id="4" name="Footer Placeholder 3">
            <a:extLst>
              <a:ext uri="{FF2B5EF4-FFF2-40B4-BE49-F238E27FC236}">
                <a16:creationId xmlns:a16="http://schemas.microsoft.com/office/drawing/2014/main" id="{51DC4672-4887-4A2F-8200-E73A63F43B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2891D84-C97E-4A78-AABE-0FCB47618A02}"/>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3511935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B557AE-F52F-4E50-91EE-0B0D9704AD34}"/>
              </a:ext>
            </a:extLst>
          </p:cNvPr>
          <p:cNvSpPr>
            <a:spLocks noGrp="1"/>
          </p:cNvSpPr>
          <p:nvPr>
            <p:ph type="dt" sz="half" idx="10"/>
          </p:nvPr>
        </p:nvSpPr>
        <p:spPr/>
        <p:txBody>
          <a:bodyPr/>
          <a:lstStyle/>
          <a:p>
            <a:fld id="{4B004F60-895A-49A8-8C7B-5CF120D9E80F}" type="datetimeFigureOut">
              <a:rPr lang="en-IN" smtClean="0"/>
              <a:pPr/>
              <a:t>04-07-2020</a:t>
            </a:fld>
            <a:endParaRPr lang="en-IN"/>
          </a:p>
        </p:txBody>
      </p:sp>
      <p:sp>
        <p:nvSpPr>
          <p:cNvPr id="3" name="Footer Placeholder 2">
            <a:extLst>
              <a:ext uri="{FF2B5EF4-FFF2-40B4-BE49-F238E27FC236}">
                <a16:creationId xmlns:a16="http://schemas.microsoft.com/office/drawing/2014/main" id="{D16710C2-EB6E-4A0D-8B93-91830F5E93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F58C7DE-F5DF-415B-9B3B-C891D7C035D7}"/>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3947986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F409-A391-48BA-A8C5-78E315B3B1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62C861-DC27-4B98-858F-CCCB882588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AFFF570-FCBD-4C96-9825-177B802051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017C29-202A-450E-B92B-3D768DAAABE8}"/>
              </a:ext>
            </a:extLst>
          </p:cNvPr>
          <p:cNvSpPr>
            <a:spLocks noGrp="1"/>
          </p:cNvSpPr>
          <p:nvPr>
            <p:ph type="dt" sz="half" idx="10"/>
          </p:nvPr>
        </p:nvSpPr>
        <p:spPr/>
        <p:txBody>
          <a:bodyPr/>
          <a:lstStyle/>
          <a:p>
            <a:fld id="{4B004F60-895A-49A8-8C7B-5CF120D9E80F}" type="datetimeFigureOut">
              <a:rPr lang="en-IN" smtClean="0"/>
              <a:pPr/>
              <a:t>04-07-2020</a:t>
            </a:fld>
            <a:endParaRPr lang="en-IN"/>
          </a:p>
        </p:txBody>
      </p:sp>
      <p:sp>
        <p:nvSpPr>
          <p:cNvPr id="6" name="Footer Placeholder 5">
            <a:extLst>
              <a:ext uri="{FF2B5EF4-FFF2-40B4-BE49-F238E27FC236}">
                <a16:creationId xmlns:a16="http://schemas.microsoft.com/office/drawing/2014/main" id="{F0C0E4D1-8B76-495D-9EBC-AE1C553C5A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C9918D-48EC-4132-82E1-F05A6F5F986B}"/>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4114406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21936-3C2B-4991-8377-9414E66C8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560DB31-1B59-4D31-9734-E440679433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5604BE1-A3A2-4535-BDE2-EC633CA86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2B9D06-355B-4E05-8B98-9118F29A5B50}"/>
              </a:ext>
            </a:extLst>
          </p:cNvPr>
          <p:cNvSpPr>
            <a:spLocks noGrp="1"/>
          </p:cNvSpPr>
          <p:nvPr>
            <p:ph type="dt" sz="half" idx="10"/>
          </p:nvPr>
        </p:nvSpPr>
        <p:spPr/>
        <p:txBody>
          <a:bodyPr/>
          <a:lstStyle/>
          <a:p>
            <a:fld id="{4B004F60-895A-49A8-8C7B-5CF120D9E80F}" type="datetimeFigureOut">
              <a:rPr lang="en-IN" smtClean="0"/>
              <a:pPr/>
              <a:t>04-07-2020</a:t>
            </a:fld>
            <a:endParaRPr lang="en-IN"/>
          </a:p>
        </p:txBody>
      </p:sp>
      <p:sp>
        <p:nvSpPr>
          <p:cNvPr id="6" name="Footer Placeholder 5">
            <a:extLst>
              <a:ext uri="{FF2B5EF4-FFF2-40B4-BE49-F238E27FC236}">
                <a16:creationId xmlns:a16="http://schemas.microsoft.com/office/drawing/2014/main" id="{338F7DAF-782E-4129-A60E-276D8FB9E3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39296B-E285-4A62-A8C6-14C4E7AB822C}"/>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1187582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C41049-61F9-4E9A-91B7-AEAE13214F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749A93-AE90-41F3-B3C0-639E96E41A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9C73C6-17B5-469A-837A-18C48BF0FA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004F60-895A-49A8-8C7B-5CF120D9E80F}" type="datetimeFigureOut">
              <a:rPr lang="en-IN" smtClean="0"/>
              <a:pPr/>
              <a:t>04-07-2020</a:t>
            </a:fld>
            <a:endParaRPr lang="en-IN"/>
          </a:p>
        </p:txBody>
      </p:sp>
      <p:sp>
        <p:nvSpPr>
          <p:cNvPr id="5" name="Footer Placeholder 4">
            <a:extLst>
              <a:ext uri="{FF2B5EF4-FFF2-40B4-BE49-F238E27FC236}">
                <a16:creationId xmlns:a16="http://schemas.microsoft.com/office/drawing/2014/main" id="{2B7B4B8B-D036-4699-807B-CE851217E8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8D43E5B-26F5-4526-812E-A1492FBBC3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81BB1F-478A-43D0-BBF6-9FA2AC3A3899}" type="slidenum">
              <a:rPr lang="en-IN" smtClean="0"/>
              <a:pPr/>
              <a:t>‹#›</a:t>
            </a:fld>
            <a:endParaRPr lang="en-IN"/>
          </a:p>
        </p:txBody>
      </p:sp>
    </p:spTree>
    <p:extLst>
      <p:ext uri="{BB962C8B-B14F-4D97-AF65-F5344CB8AC3E}">
        <p14:creationId xmlns:p14="http://schemas.microsoft.com/office/powerpoint/2010/main" val="1104064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boldbi.com/solutions/education/student-performance-dashboar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3.pn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07C9FC5-0C1E-42A8-97E6-F940775A0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Subtitle 2">
            <a:extLst>
              <a:ext uri="{FF2B5EF4-FFF2-40B4-BE49-F238E27FC236}">
                <a16:creationId xmlns:a16="http://schemas.microsoft.com/office/drawing/2014/main" id="{73ACAE97-F4BE-4C6F-BAC2-EF869AC35038}"/>
              </a:ext>
            </a:extLst>
          </p:cNvPr>
          <p:cNvSpPr>
            <a:spLocks noGrp="1"/>
          </p:cNvSpPr>
          <p:nvPr>
            <p:ph type="subTitle" idx="1"/>
          </p:nvPr>
        </p:nvSpPr>
        <p:spPr>
          <a:xfrm>
            <a:off x="6875569" y="4069086"/>
            <a:ext cx="4649588" cy="1885199"/>
          </a:xfrm>
        </p:spPr>
        <p:txBody>
          <a:bodyPr anchor="ctr">
            <a:normAutofit/>
          </a:bodyPr>
          <a:lstStyle/>
          <a:p>
            <a:pPr algn="l"/>
            <a:r>
              <a:rPr lang="en-IN" b="1" dirty="0"/>
              <a:t>Dinesh Kumar P</a:t>
            </a:r>
            <a:endParaRPr lang="en-IN" dirty="0"/>
          </a:p>
          <a:p>
            <a:pPr algn="l"/>
            <a:r>
              <a:rPr lang="en-IN" dirty="0"/>
              <a:t>Technical Product Manager</a:t>
            </a:r>
          </a:p>
          <a:p>
            <a:pPr algn="l"/>
            <a:r>
              <a:rPr lang="en-IN" dirty="0" err="1"/>
              <a:t>Syncfusion</a:t>
            </a:r>
            <a:r>
              <a:rPr lang="en-IN" dirty="0"/>
              <a:t> Software</a:t>
            </a:r>
          </a:p>
        </p:txBody>
      </p:sp>
      <p:sp>
        <p:nvSpPr>
          <p:cNvPr id="73" name="Oval 72">
            <a:extLst>
              <a:ext uri="{FF2B5EF4-FFF2-40B4-BE49-F238E27FC236}">
                <a16:creationId xmlns:a16="http://schemas.microsoft.com/office/drawing/2014/main" id="{9EE371B4-A1D9-4EFE-8FE1-000495831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17" y="421828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solidFill>
                <a:schemeClr val="accent5"/>
              </a:solidFill>
              <a:effectLst/>
              <a:uLnTx/>
              <a:uFillTx/>
              <a:latin typeface="Calibri" panose="020F0502020204030204"/>
              <a:ea typeface="+mn-ea"/>
              <a:cs typeface="+mn-cs"/>
            </a:endParaRPr>
          </a:p>
        </p:txBody>
      </p:sp>
      <p:sp>
        <p:nvSpPr>
          <p:cNvPr id="75" name="Arc 74">
            <a:extLst>
              <a:ext uri="{FF2B5EF4-FFF2-40B4-BE49-F238E27FC236}">
                <a16:creationId xmlns:a16="http://schemas.microsoft.com/office/drawing/2014/main" id="{2E19C174-9C7C-461E-970B-432019901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295432"/>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person standing on a dirt path&#10;&#10;Description automatically generated">
            <a:extLst>
              <a:ext uri="{FF2B5EF4-FFF2-40B4-BE49-F238E27FC236}">
                <a16:creationId xmlns:a16="http://schemas.microsoft.com/office/drawing/2014/main" id="{A36C93C8-C836-445A-AB49-C4F344A2AF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 b="5047"/>
          <a:stretch/>
        </p:blipFill>
        <p:spPr>
          <a:xfrm>
            <a:off x="7615277" y="2170539"/>
            <a:ext cx="2727325" cy="1919288"/>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sp>
        <p:nvSpPr>
          <p:cNvPr id="11" name="Title 1">
            <a:extLst>
              <a:ext uri="{FF2B5EF4-FFF2-40B4-BE49-F238E27FC236}">
                <a16:creationId xmlns:a16="http://schemas.microsoft.com/office/drawing/2014/main" id="{C3859699-B31A-4C64-B9BE-AA733FB0EE97}"/>
              </a:ext>
            </a:extLst>
          </p:cNvPr>
          <p:cNvSpPr txBox="1">
            <a:spLocks/>
          </p:cNvSpPr>
          <p:nvPr/>
        </p:nvSpPr>
        <p:spPr>
          <a:xfrm>
            <a:off x="2124504" y="1606087"/>
            <a:ext cx="6206312" cy="18851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200" b="1" dirty="0"/>
              <a:t>COVID-19 Data Analysis using Microsoft Power BI</a:t>
            </a:r>
          </a:p>
        </p:txBody>
      </p:sp>
      <p:sp>
        <p:nvSpPr>
          <p:cNvPr id="14" name="Subtitle 2">
            <a:extLst>
              <a:ext uri="{FF2B5EF4-FFF2-40B4-BE49-F238E27FC236}">
                <a16:creationId xmlns:a16="http://schemas.microsoft.com/office/drawing/2014/main" id="{19AD1076-3607-45AC-97C3-DC1F4E3E7C2D}"/>
              </a:ext>
            </a:extLst>
          </p:cNvPr>
          <p:cNvSpPr txBox="1">
            <a:spLocks/>
          </p:cNvSpPr>
          <p:nvPr/>
        </p:nvSpPr>
        <p:spPr>
          <a:xfrm>
            <a:off x="2181654" y="3796566"/>
            <a:ext cx="4649588" cy="1885199"/>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2000" dirty="0"/>
              <a:t>Webinar </a:t>
            </a:r>
          </a:p>
          <a:p>
            <a:pPr algn="l"/>
            <a:r>
              <a:rPr lang="en-IN" sz="2000" dirty="0"/>
              <a:t>July 4 – 10 to 11 AM</a:t>
            </a:r>
          </a:p>
        </p:txBody>
      </p:sp>
      <p:pic>
        <p:nvPicPr>
          <p:cNvPr id="1026" name="Picture 2"/>
          <p:cNvPicPr>
            <a:picLocks noChangeAspect="1" noChangeArrowheads="1"/>
          </p:cNvPicPr>
          <p:nvPr/>
        </p:nvPicPr>
        <p:blipFill>
          <a:blip r:embed="rId4"/>
          <a:srcRect/>
          <a:stretch>
            <a:fillRect/>
          </a:stretch>
        </p:blipFill>
        <p:spPr bwMode="auto">
          <a:xfrm>
            <a:off x="2171700" y="328613"/>
            <a:ext cx="8134350" cy="790575"/>
          </a:xfrm>
          <a:prstGeom prst="rect">
            <a:avLst/>
          </a:prstGeom>
          <a:noFill/>
          <a:ln w="9525">
            <a:noFill/>
            <a:miter lim="800000"/>
            <a:headEnd/>
            <a:tailEnd/>
          </a:ln>
          <a:effectLst/>
        </p:spPr>
      </p:pic>
    </p:spTree>
    <p:extLst>
      <p:ext uri="{BB962C8B-B14F-4D97-AF65-F5344CB8AC3E}">
        <p14:creationId xmlns:p14="http://schemas.microsoft.com/office/powerpoint/2010/main" val="3153387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74556D15-CA9A-453F-86B5-B760006B7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689102"/>
            <a:ext cx="10905066" cy="5479795"/>
          </a:xfrm>
          <a:prstGeom prst="rect">
            <a:avLst/>
          </a:prstGeom>
          <a:ln>
            <a:noFill/>
          </a:ln>
        </p:spPr>
      </p:pic>
      <p:sp>
        <p:nvSpPr>
          <p:cNvPr id="5" name="Rectangle 4">
            <a:extLst>
              <a:ext uri="{FF2B5EF4-FFF2-40B4-BE49-F238E27FC236}">
                <a16:creationId xmlns:a16="http://schemas.microsoft.com/office/drawing/2014/main" id="{8C877FD0-D708-4A43-AC75-3B030633BDE6}"/>
              </a:ext>
            </a:extLst>
          </p:cNvPr>
          <p:cNvSpPr/>
          <p:nvPr/>
        </p:nvSpPr>
        <p:spPr>
          <a:xfrm>
            <a:off x="4089400" y="2501900"/>
            <a:ext cx="4064000" cy="1590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156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EAE3C-763A-4B4F-99DF-C99B6D2C2B47}"/>
              </a:ext>
            </a:extLst>
          </p:cNvPr>
          <p:cNvSpPr>
            <a:spLocks noGrp="1"/>
          </p:cNvSpPr>
          <p:nvPr>
            <p:ph type="title"/>
          </p:nvPr>
        </p:nvSpPr>
        <p:spPr>
          <a:xfrm>
            <a:off x="1136428" y="627564"/>
            <a:ext cx="7474172" cy="1325563"/>
          </a:xfrm>
        </p:spPr>
        <p:txBody>
          <a:bodyPr>
            <a:normAutofit/>
          </a:bodyPr>
          <a:lstStyle/>
          <a:p>
            <a:r>
              <a:rPr lang="en-IN" dirty="0"/>
              <a:t>Importance of Data Analysis</a:t>
            </a:r>
          </a:p>
        </p:txBody>
      </p:sp>
      <p:sp>
        <p:nvSpPr>
          <p:cNvPr id="3" name="Content Placeholder 2">
            <a:extLst>
              <a:ext uri="{FF2B5EF4-FFF2-40B4-BE49-F238E27FC236}">
                <a16:creationId xmlns:a16="http://schemas.microsoft.com/office/drawing/2014/main" id="{FB3BCDB1-0774-4528-8CA1-95E7F92F4BD9}"/>
              </a:ext>
            </a:extLst>
          </p:cNvPr>
          <p:cNvSpPr>
            <a:spLocks noGrp="1"/>
          </p:cNvSpPr>
          <p:nvPr>
            <p:ph idx="1"/>
          </p:nvPr>
        </p:nvSpPr>
        <p:spPr>
          <a:xfrm>
            <a:off x="1136429" y="2278173"/>
            <a:ext cx="6467867" cy="3450613"/>
          </a:xfrm>
        </p:spPr>
        <p:txBody>
          <a:bodyPr anchor="ctr">
            <a:normAutofit/>
          </a:bodyPr>
          <a:lstStyle/>
          <a:p>
            <a:r>
              <a:rPr lang="en-IN" sz="1700" dirty="0"/>
              <a:t>How to convey your boss with data in Excel with thousands of rows?</a:t>
            </a:r>
          </a:p>
          <a:p>
            <a:pPr lvl="1"/>
            <a:r>
              <a:rPr lang="en-IN" sz="1700" dirty="0"/>
              <a:t>Just convey it as a bar chart / pie chart instead of explaining numbers.</a:t>
            </a:r>
          </a:p>
          <a:p>
            <a:pPr lvl="1"/>
            <a:endParaRPr lang="en-IN" sz="1700" dirty="0"/>
          </a:p>
          <a:p>
            <a:r>
              <a:rPr lang="en-IN" sz="1700" b="1" dirty="0"/>
              <a:t>Meaning</a:t>
            </a:r>
            <a:r>
              <a:rPr lang="en-IN" sz="1700" dirty="0"/>
              <a:t> and </a:t>
            </a:r>
            <a:r>
              <a:rPr lang="en-IN" sz="1700" b="1" dirty="0"/>
              <a:t>purpose</a:t>
            </a:r>
            <a:r>
              <a:rPr lang="en-IN" sz="1700" dirty="0"/>
              <a:t> to the original data.</a:t>
            </a:r>
          </a:p>
          <a:p>
            <a:pPr lvl="1"/>
            <a:r>
              <a:rPr lang="en-IN" sz="1700" dirty="0"/>
              <a:t>See the story that lives in your data.</a:t>
            </a:r>
          </a:p>
          <a:p>
            <a:pPr lvl="1"/>
            <a:endParaRPr lang="en-IN" sz="1700" dirty="0"/>
          </a:p>
          <a:p>
            <a:r>
              <a:rPr lang="en-IN" sz="1700" dirty="0"/>
              <a:t>Discover patterns (HISTORY), metrics (CURRENT) and spot trends (FUTURE).</a:t>
            </a:r>
          </a:p>
          <a:p>
            <a:endParaRPr lang="en-IN" sz="1700" dirty="0"/>
          </a:p>
        </p:txBody>
      </p:sp>
      <p:sp>
        <p:nvSpPr>
          <p:cNvPr id="28"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5" name="Picture 3" descr="C:\Users\Admin\AppData\Local\Microsoft\Windows\INetCache\IE\44JGXJHN\shutterstock_298944866data[1].jpg"/>
          <p:cNvPicPr>
            <a:picLocks noChangeAspect="1" noChangeArrowheads="1"/>
          </p:cNvPicPr>
          <p:nvPr/>
        </p:nvPicPr>
        <p:blipFill>
          <a:blip r:embed="rId2"/>
          <a:srcRect/>
          <a:stretch>
            <a:fillRect/>
          </a:stretch>
        </p:blipFill>
        <p:spPr bwMode="auto">
          <a:xfrm>
            <a:off x="8069384" y="2305050"/>
            <a:ext cx="4122616" cy="2724150"/>
          </a:xfrm>
          <a:prstGeom prst="rect">
            <a:avLst/>
          </a:prstGeom>
          <a:noFill/>
        </p:spPr>
      </p:pic>
    </p:spTree>
    <p:extLst>
      <p:ext uri="{BB962C8B-B14F-4D97-AF65-F5344CB8AC3E}">
        <p14:creationId xmlns:p14="http://schemas.microsoft.com/office/powerpoint/2010/main" val="3263107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1047280" y="759805"/>
            <a:ext cx="10306520" cy="1325563"/>
          </a:xfrm>
        </p:spPr>
        <p:txBody>
          <a:bodyPr vert="horz" lIns="91440" tIns="45720" rIns="91440" bIns="45720" rtlCol="0">
            <a:normAutofit/>
          </a:bodyPr>
          <a:lstStyle/>
          <a:p>
            <a:r>
              <a:rPr lang="en-IN" sz="4000">
                <a:solidFill>
                  <a:srgbClr val="FFFFFF"/>
                </a:solidFill>
              </a:rPr>
              <a:t>Sharing and Collaboration</a:t>
            </a:r>
            <a:endParaRPr lang="en-US" sz="40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1424904" y="2494450"/>
            <a:ext cx="4053545" cy="3563159"/>
          </a:xfrm>
        </p:spPr>
        <p:txBody>
          <a:bodyPr>
            <a:noAutofit/>
          </a:bodyPr>
          <a:lstStyle/>
          <a:p>
            <a:pPr>
              <a:buFontTx/>
              <a:buChar char="-"/>
            </a:pPr>
            <a:r>
              <a:rPr lang="en-US" sz="1600" dirty="0"/>
              <a:t>User Management - Access control between users for Dashboard / Data source. </a:t>
            </a:r>
          </a:p>
          <a:p>
            <a:pPr marL="0" indent="0">
              <a:buNone/>
            </a:pPr>
            <a:r>
              <a:rPr lang="en-US" sz="1400" dirty="0"/>
              <a:t>E.g. Currently we use.</a:t>
            </a:r>
          </a:p>
          <a:p>
            <a:pPr marL="0" indent="0">
              <a:buNone/>
            </a:pPr>
            <a:endParaRPr lang="en-US" sz="1600" dirty="0"/>
          </a:p>
          <a:p>
            <a:pPr>
              <a:buFontTx/>
              <a:buChar char="-"/>
            </a:pPr>
            <a:r>
              <a:rPr lang="en-US" sz="1600" dirty="0"/>
              <a:t>Row level data security. </a:t>
            </a:r>
          </a:p>
          <a:p>
            <a:pPr marL="0" indent="0">
              <a:buNone/>
            </a:pPr>
            <a:r>
              <a:rPr lang="en-US" sz="1400" dirty="0"/>
              <a:t>E.g. One </a:t>
            </a:r>
            <a:r>
              <a:rPr lang="en-US" sz="1400" b="1" dirty="0">
                <a:hlinkClick r:id="rId3"/>
              </a:rPr>
              <a:t>Student Performance Analysis Dashboard</a:t>
            </a:r>
            <a:r>
              <a:rPr lang="en-US" sz="1400" dirty="0">
                <a:hlinkClick r:id="rId3"/>
              </a:rPr>
              <a:t> </a:t>
            </a:r>
            <a:r>
              <a:rPr lang="en-US" sz="1400" dirty="0"/>
              <a:t>for entire college;</a:t>
            </a:r>
          </a:p>
          <a:p>
            <a:pPr lvl="1">
              <a:buFontTx/>
              <a:buChar char="-"/>
            </a:pPr>
            <a:r>
              <a:rPr lang="en-US" sz="1400" i="1" dirty="0"/>
              <a:t>Principal</a:t>
            </a:r>
            <a:r>
              <a:rPr lang="en-US" sz="1400" dirty="0"/>
              <a:t> – Can see all departments.</a:t>
            </a:r>
          </a:p>
          <a:p>
            <a:pPr lvl="1">
              <a:buFontTx/>
              <a:buChar char="-"/>
            </a:pPr>
            <a:r>
              <a:rPr lang="en-US" sz="1400" i="1" dirty="0"/>
              <a:t>Department head</a:t>
            </a:r>
            <a:r>
              <a:rPr lang="en-US" sz="1400" dirty="0"/>
              <a:t> – Can see specific department alone.</a:t>
            </a:r>
          </a:p>
          <a:p>
            <a:pPr lvl="1">
              <a:buFontTx/>
              <a:buChar char="-"/>
            </a:pPr>
            <a:r>
              <a:rPr lang="en-US" sz="1400" i="1" dirty="0"/>
              <a:t>Class Tutors</a:t>
            </a:r>
            <a:r>
              <a:rPr lang="en-US" sz="1400" dirty="0"/>
              <a:t> – Can see specific class alone.</a:t>
            </a:r>
          </a:p>
          <a:p>
            <a:pPr lvl="1"/>
            <a:endParaRPr lang="en-US" sz="1800" dirty="0"/>
          </a:p>
          <a:p>
            <a:pPr lvl="1"/>
            <a:endParaRPr lang="en-US" sz="1800" dirty="0"/>
          </a:p>
          <a:p>
            <a:pPr lvl="1"/>
            <a:endParaRPr lang="en-US" sz="1800" dirty="0"/>
          </a:p>
          <a:p>
            <a:pPr lvl="1"/>
            <a:endParaRPr lang="en-US" sz="1800" dirty="0"/>
          </a:p>
          <a:p>
            <a:endParaRPr lang="en-US" sz="1800" dirty="0"/>
          </a:p>
        </p:txBody>
      </p:sp>
      <p:pic>
        <p:nvPicPr>
          <p:cNvPr id="2050" name="Picture 2" descr="A screenshot of a cell phone&#10;&#10;Description automatically generated">
            <a:extLst>
              <a:ext uri="{FF2B5EF4-FFF2-40B4-BE49-F238E27FC236}">
                <a16:creationId xmlns:a16="http://schemas.microsoft.com/office/drawing/2014/main" id="{BD90EC0E-0800-4867-B1EB-13E6925586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1" r="31140" b="-1"/>
          <a:stretch/>
        </p:blipFill>
        <p:spPr bwMode="auto">
          <a:xfrm>
            <a:off x="6098892" y="2492376"/>
            <a:ext cx="4802404" cy="3563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118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95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B4C454-D43E-4CE0-8874-863C0C494B81}"/>
              </a:ext>
            </a:extLst>
          </p:cNvPr>
          <p:cNvSpPr/>
          <p:nvPr/>
        </p:nvSpPr>
        <p:spPr>
          <a:xfrm>
            <a:off x="9093496" y="618681"/>
            <a:ext cx="2613872" cy="479456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ln w="0"/>
                <a:solidFill>
                  <a:srgbClr val="FFFFFF"/>
                </a:solidFill>
                <a:effectLst>
                  <a:outerShdw blurRad="38100" dist="25400" dir="5400000" algn="ctr" rotWithShape="0">
                    <a:srgbClr val="6E747A">
                      <a:alpha val="43000"/>
                    </a:srgbClr>
                  </a:outerShdw>
                </a:effectLst>
                <a:latin typeface="+mj-lt"/>
                <a:ea typeface="+mj-ea"/>
                <a:cs typeface="+mj-cs"/>
              </a:rPr>
              <a:t>Excel</a:t>
            </a:r>
          </a:p>
        </p:txBody>
      </p:sp>
      <p:sp>
        <p:nvSpPr>
          <p:cNvPr id="7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ttps://tr2.cbsistatic.com/hub/i/r/2018/06/11/a29edcb2-2cdf-425f-a8f7-63ac75fe2510/resize/1200x/17dc2067e3f45e3d40704fd953c67e0c/cexcelinsights.png">
            <a:extLst>
              <a:ext uri="{FF2B5EF4-FFF2-40B4-BE49-F238E27FC236}">
                <a16:creationId xmlns:a16="http://schemas.microsoft.com/office/drawing/2014/main" id="{1B668E17-DC8F-403F-823F-48A9071C7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761"/>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086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ight&#10;&#10;Description automatically generated">
            <a:extLst>
              <a:ext uri="{FF2B5EF4-FFF2-40B4-BE49-F238E27FC236}">
                <a16:creationId xmlns:a16="http://schemas.microsoft.com/office/drawing/2014/main" id="{E5CB8DC0-F58A-42FF-B31E-641364BE3101}"/>
              </a:ext>
            </a:extLst>
          </p:cNvPr>
          <p:cNvPicPr>
            <a:picLocks noChangeAspect="1"/>
          </p:cNvPicPr>
          <p:nvPr/>
        </p:nvPicPr>
        <p:blipFill rotWithShape="1">
          <a:blip r:embed="rId2"/>
          <a:srcRect l="21644" r="620"/>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CB591F-5ACD-495E-8565-B98BEF1F86D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Basic things to know for Data Analysis</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07321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CB591F-5ACD-495E-8565-B98BEF1F86D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Dimensions vs Measures</a:t>
            </a:r>
          </a:p>
        </p:txBody>
      </p:sp>
      <p:pic>
        <p:nvPicPr>
          <p:cNvPr id="5" name="Picture 4">
            <a:extLst>
              <a:ext uri="{FF2B5EF4-FFF2-40B4-BE49-F238E27FC236}">
                <a16:creationId xmlns:a16="http://schemas.microsoft.com/office/drawing/2014/main" id="{F440C969-27AC-447F-BCF0-7CECF9D42C62}"/>
              </a:ext>
            </a:extLst>
          </p:cNvPr>
          <p:cNvPicPr>
            <a:picLocks noChangeAspect="1"/>
          </p:cNvPicPr>
          <p:nvPr/>
        </p:nvPicPr>
        <p:blipFill>
          <a:blip r:embed="rId2"/>
          <a:stretch>
            <a:fillRect/>
          </a:stretch>
        </p:blipFill>
        <p:spPr>
          <a:xfrm>
            <a:off x="5153822" y="1991191"/>
            <a:ext cx="6553545" cy="2883559"/>
          </a:xfrm>
          <a:prstGeom prst="rect">
            <a:avLst/>
          </a:prstGeom>
        </p:spPr>
      </p:pic>
    </p:spTree>
    <p:extLst>
      <p:ext uri="{BB962C8B-B14F-4D97-AF65-F5344CB8AC3E}">
        <p14:creationId xmlns:p14="http://schemas.microsoft.com/office/powerpoint/2010/main" val="3480013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CB591F-5ACD-495E-8565-B98BEF1F86D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dirty="0">
                <a:solidFill>
                  <a:srgbClr val="FFFFFF"/>
                </a:solidFill>
              </a:rPr>
              <a:t>Is your Data good enough for Analysis? </a:t>
            </a:r>
            <a:br>
              <a:rPr lang="en-US" sz="4800" dirty="0">
                <a:solidFill>
                  <a:srgbClr val="FFFFFF"/>
                </a:solidFill>
              </a:rPr>
            </a:br>
            <a:br>
              <a:rPr lang="en-US" sz="4800" dirty="0">
                <a:solidFill>
                  <a:srgbClr val="FFFFFF"/>
                </a:solidFill>
              </a:rPr>
            </a:br>
            <a:r>
              <a:rPr lang="en-US" sz="2800" dirty="0">
                <a:solidFill>
                  <a:srgbClr val="FFFFFF"/>
                </a:solidFill>
              </a:rPr>
              <a:t>How do you find out?</a:t>
            </a:r>
            <a:endParaRPr lang="en-US" sz="4800" kern="1200" dirty="0">
              <a:solidFill>
                <a:srgbClr val="FFFFFF"/>
              </a:solidFill>
              <a:latin typeface="+mj-lt"/>
              <a:ea typeface="+mj-ea"/>
              <a:cs typeface="+mj-cs"/>
            </a:endParaRPr>
          </a:p>
        </p:txBody>
      </p:sp>
      <p:sp>
        <p:nvSpPr>
          <p:cNvPr id="6" name="Content Placeholder 2">
            <a:extLst>
              <a:ext uri="{FF2B5EF4-FFF2-40B4-BE49-F238E27FC236}">
                <a16:creationId xmlns:a16="http://schemas.microsoft.com/office/drawing/2014/main" id="{FB3BCDB1-0774-4528-8CA1-95E7F92F4BD9}"/>
              </a:ext>
            </a:extLst>
          </p:cNvPr>
          <p:cNvSpPr>
            <a:spLocks noGrp="1"/>
          </p:cNvSpPr>
          <p:nvPr>
            <p:ph idx="1"/>
          </p:nvPr>
        </p:nvSpPr>
        <p:spPr>
          <a:xfrm>
            <a:off x="5155979" y="1820973"/>
            <a:ext cx="6467867" cy="3450613"/>
          </a:xfrm>
        </p:spPr>
        <p:txBody>
          <a:bodyPr anchor="ctr">
            <a:normAutofit/>
          </a:bodyPr>
          <a:lstStyle/>
          <a:p>
            <a:r>
              <a:rPr lang="en-IN" sz="1700" dirty="0"/>
              <a:t>Find out by going for a </a:t>
            </a:r>
            <a:r>
              <a:rPr lang="en-IN" sz="1700" b="1" dirty="0">
                <a:solidFill>
                  <a:srgbClr val="FF0000"/>
                </a:solidFill>
              </a:rPr>
              <a:t>Data Profiling </a:t>
            </a:r>
            <a:r>
              <a:rPr lang="en-IN" sz="1700" dirty="0"/>
              <a:t>Exercise. Helps you to understand the quality of your data.</a:t>
            </a:r>
          </a:p>
          <a:p>
            <a:r>
              <a:rPr lang="en-IN" sz="1700" dirty="0"/>
              <a:t>Based on the quality, you can make a GO or NO GO decision for  the next step – Data Analysis.</a:t>
            </a:r>
          </a:p>
          <a:p>
            <a:endParaRPr lang="en-IN" sz="1700" dirty="0"/>
          </a:p>
        </p:txBody>
      </p:sp>
    </p:spTree>
    <p:extLst>
      <p:ext uri="{BB962C8B-B14F-4D97-AF65-F5344CB8AC3E}">
        <p14:creationId xmlns:p14="http://schemas.microsoft.com/office/powerpoint/2010/main" val="3480013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07E773EB-1EC1-4E49-9DE2-E6F460497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91"/>
            <a:ext cx="12192000" cy="19430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190196-4641-4C2D-8B8F-171E9B0AF4ED}"/>
              </a:ext>
            </a:extLst>
          </p:cNvPr>
          <p:cNvSpPr>
            <a:spLocks noGrp="1"/>
          </p:cNvSpPr>
          <p:nvPr>
            <p:ph type="title"/>
          </p:nvPr>
        </p:nvSpPr>
        <p:spPr>
          <a:xfrm>
            <a:off x="391378" y="320675"/>
            <a:ext cx="11407487" cy="1325563"/>
          </a:xfrm>
        </p:spPr>
        <p:txBody>
          <a:bodyPr>
            <a:normAutofit/>
          </a:bodyPr>
          <a:lstStyle/>
          <a:p>
            <a:r>
              <a:rPr lang="en-US" sz="5400">
                <a:solidFill>
                  <a:schemeClr val="bg1"/>
                </a:solidFill>
              </a:rPr>
              <a:t>Three things for effective visualization</a:t>
            </a:r>
          </a:p>
        </p:txBody>
      </p:sp>
      <p:pic>
        <p:nvPicPr>
          <p:cNvPr id="6147" name="Picture 3" descr="Picture 11">
            <a:extLst>
              <a:ext uri="{FF2B5EF4-FFF2-40B4-BE49-F238E27FC236}">
                <a16:creationId xmlns:a16="http://schemas.microsoft.com/office/drawing/2014/main" id="{F52848B5-5D34-4E93-A6F4-88527131BD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34625" y="6261100"/>
            <a:ext cx="1598613"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9" name="Text Box 5" descr="Rectangle 15">
            <a:extLst>
              <a:ext uri="{FF2B5EF4-FFF2-40B4-BE49-F238E27FC236}">
                <a16:creationId xmlns:a16="http://schemas.microsoft.com/office/drawing/2014/main" id="{4E0894E6-7817-4CED-8B1A-5936906FC430}"/>
              </a:ext>
            </a:extLst>
          </p:cNvPr>
          <p:cNvSpPr txBox="1">
            <a:spLocks/>
          </p:cNvSpPr>
          <p:nvPr/>
        </p:nvSpPr>
        <p:spPr bwMode="auto">
          <a:xfrm>
            <a:off x="204788" y="6189663"/>
            <a:ext cx="87459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400" dirty="0">
                <a:solidFill>
                  <a:srgbClr val="FFFFFF"/>
                </a:solidFill>
              </a:rPr>
              <a:t>June 2019 </a:t>
            </a:r>
            <a:endParaRPr lang="en-US" altLang="en-US" sz="1400">
              <a:solidFill>
                <a:srgbClr val="FFFFFF"/>
              </a:solidFill>
            </a:endParaRPr>
          </a:p>
        </p:txBody>
      </p:sp>
      <p:sp>
        <p:nvSpPr>
          <p:cNvPr id="11" name="Text Box 6" descr="Rectangle 14">
            <a:extLst>
              <a:ext uri="{FF2B5EF4-FFF2-40B4-BE49-F238E27FC236}">
                <a16:creationId xmlns:a16="http://schemas.microsoft.com/office/drawing/2014/main" id="{3F54B604-28B0-4AC6-ABCA-6280AB348824}"/>
              </a:ext>
            </a:extLst>
          </p:cNvPr>
          <p:cNvSpPr txBox="1">
            <a:spLocks/>
          </p:cNvSpPr>
          <p:nvPr/>
        </p:nvSpPr>
        <p:spPr bwMode="auto">
          <a:xfrm>
            <a:off x="187325" y="6421438"/>
            <a:ext cx="3478325"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200" dirty="0">
                <a:solidFill>
                  <a:schemeClr val="bg1"/>
                </a:solidFill>
              </a:rPr>
              <a:t>Copyright © 2020 Syncfusion, Inc.   All rights reserved.</a:t>
            </a:r>
            <a:endParaRPr lang="en-US" altLang="en-US" sz="1200">
              <a:solidFill>
                <a:schemeClr val="bg1"/>
              </a:solidFill>
            </a:endParaRPr>
          </a:p>
        </p:txBody>
      </p:sp>
      <p:sp>
        <p:nvSpPr>
          <p:cNvPr id="12" name="Text Box 7" descr="Rectangle 15">
            <a:extLst>
              <a:ext uri="{FF2B5EF4-FFF2-40B4-BE49-F238E27FC236}">
                <a16:creationId xmlns:a16="http://schemas.microsoft.com/office/drawing/2014/main" id="{49AE5F4A-5C87-4AD9-B8C5-E4BDEBDB03B8}"/>
              </a:ext>
            </a:extLst>
          </p:cNvPr>
          <p:cNvSpPr txBox="1">
            <a:spLocks/>
          </p:cNvSpPr>
          <p:nvPr/>
        </p:nvSpPr>
        <p:spPr bwMode="auto">
          <a:xfrm>
            <a:off x="204788" y="6189663"/>
            <a:ext cx="87459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400" dirty="0">
                <a:solidFill>
                  <a:schemeClr val="bg1"/>
                </a:solidFill>
              </a:rPr>
              <a:t>June 2020 </a:t>
            </a:r>
            <a:endParaRPr lang="en-US" altLang="en-US" sz="1400">
              <a:solidFill>
                <a:schemeClr val="bg1"/>
              </a:solidFill>
            </a:endParaRPr>
          </a:p>
        </p:txBody>
      </p:sp>
      <p:graphicFrame>
        <p:nvGraphicFramePr>
          <p:cNvPr id="6151" name="Content Placeholder 2">
            <a:extLst>
              <a:ext uri="{FF2B5EF4-FFF2-40B4-BE49-F238E27FC236}">
                <a16:creationId xmlns:a16="http://schemas.microsoft.com/office/drawing/2014/main" id="{24D8013A-8E64-492F-8AB0-03C7ABAB8889}"/>
              </a:ext>
            </a:extLst>
          </p:cNvPr>
          <p:cNvGraphicFramePr>
            <a:graphicFrameLocks noGrp="1"/>
          </p:cNvGraphicFramePr>
          <p:nvPr>
            <p:ph idx="1"/>
            <p:extLst>
              <p:ext uri="{D42A27DB-BD31-4B8C-83A1-F6EECF244321}">
                <p14:modId xmlns:p14="http://schemas.microsoft.com/office/powerpoint/2010/main" val="334280112"/>
              </p:ext>
            </p:extLst>
          </p:nvPr>
        </p:nvGraphicFramePr>
        <p:xfrm>
          <a:off x="391379" y="1976293"/>
          <a:ext cx="11407487"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2767351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Widget-Usage.jpg"/>
          <p:cNvPicPr>
            <a:picLocks noChangeAspect="1"/>
          </p:cNvPicPr>
          <p:nvPr/>
        </p:nvPicPr>
        <p:blipFill>
          <a:blip r:embed="rId3"/>
          <a:stretch>
            <a:fillRect/>
          </a:stretch>
        </p:blipFill>
        <p:spPr>
          <a:xfrm>
            <a:off x="2667000" y="261937"/>
            <a:ext cx="6858000" cy="6334125"/>
          </a:xfrm>
          <a:prstGeom prst="rect">
            <a:avLst/>
          </a:prstGeom>
        </p:spPr>
      </p:pic>
    </p:spTree>
    <p:extLst>
      <p:ext uri="{BB962C8B-B14F-4D97-AF65-F5344CB8AC3E}">
        <p14:creationId xmlns:p14="http://schemas.microsoft.com/office/powerpoint/2010/main" val="3114666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dirty="0">
                <a:solidFill>
                  <a:schemeClr val="accent1"/>
                </a:solidFill>
              </a:rPr>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Which one of the following is a Measure?</a:t>
            </a:r>
          </a:p>
          <a:p>
            <a:pPr marL="457200" indent="-457200">
              <a:buAutoNum type="arabicPeriod"/>
            </a:pPr>
            <a:r>
              <a:rPr lang="en-US" sz="2400" dirty="0"/>
              <a:t>Sales Revenue</a:t>
            </a:r>
          </a:p>
          <a:p>
            <a:pPr marL="457200" indent="-457200">
              <a:buAutoNum type="arabicPeriod"/>
            </a:pPr>
            <a:r>
              <a:rPr lang="en-US" sz="2400" dirty="0"/>
              <a:t>Sales Region</a:t>
            </a:r>
          </a:p>
          <a:p>
            <a:pPr marL="457200" indent="-457200">
              <a:buAutoNum type="arabicPeriod"/>
            </a:pPr>
            <a:r>
              <a:rPr lang="en-US" sz="2400" dirty="0"/>
              <a:t>Sales Date</a:t>
            </a:r>
            <a:endParaRPr lang="en-IN" sz="2400" dirty="0"/>
          </a:p>
          <a:p>
            <a:pPr marL="0" indent="0">
              <a:buNone/>
            </a:pPr>
            <a:endParaRPr lang="en-IN" sz="2400" dirty="0"/>
          </a:p>
        </p:txBody>
      </p:sp>
    </p:spTree>
    <p:extLst>
      <p:ext uri="{BB962C8B-B14F-4D97-AF65-F5344CB8AC3E}">
        <p14:creationId xmlns:p14="http://schemas.microsoft.com/office/powerpoint/2010/main" val="1379873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F075-C51A-4DEE-AFDC-26653B8A7675}"/>
              </a:ext>
            </a:extLst>
          </p:cNvPr>
          <p:cNvSpPr>
            <a:spLocks noGrp="1"/>
          </p:cNvSpPr>
          <p:nvPr>
            <p:ph type="title"/>
          </p:nvPr>
        </p:nvSpPr>
        <p:spPr>
          <a:xfrm>
            <a:off x="1551778" y="1312285"/>
            <a:ext cx="5356530" cy="2037847"/>
          </a:xfrm>
        </p:spPr>
        <p:txBody>
          <a:bodyPr vert="horz" lIns="91440" tIns="45720" rIns="91440" bIns="45720" rtlCol="0" anchor="b">
            <a:normAutofit fontScale="90000"/>
          </a:bodyPr>
          <a:lstStyle/>
          <a:p>
            <a:r>
              <a:rPr lang="en-US" sz="4800" dirty="0"/>
              <a:t>For what quality, people get different pays for their job?</a:t>
            </a:r>
          </a:p>
        </p:txBody>
      </p:sp>
      <p:pic>
        <p:nvPicPr>
          <p:cNvPr id="5"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1307" y="3050929"/>
            <a:ext cx="3051857" cy="3051857"/>
          </a:xfrm>
          <a:prstGeom prst="rect">
            <a:avLst/>
          </a:prstGeom>
        </p:spPr>
      </p:pic>
      <p:sp>
        <p:nvSpPr>
          <p:cNvPr id="3" name="Rectangle 2">
            <a:extLst>
              <a:ext uri="{FF2B5EF4-FFF2-40B4-BE49-F238E27FC236}">
                <a16:creationId xmlns:a16="http://schemas.microsoft.com/office/drawing/2014/main" id="{BC17F357-8C84-4575-97ED-0CCE700101B3}"/>
              </a:ext>
            </a:extLst>
          </p:cNvPr>
          <p:cNvSpPr/>
          <p:nvPr/>
        </p:nvSpPr>
        <p:spPr>
          <a:xfrm>
            <a:off x="6818838" y="243512"/>
            <a:ext cx="4763562" cy="6370975"/>
          </a:xfrm>
          <a:prstGeom prst="rect">
            <a:avLst/>
          </a:prstGeom>
        </p:spPr>
        <p:style>
          <a:lnRef idx="3">
            <a:schemeClr val="lt1"/>
          </a:lnRef>
          <a:fillRef idx="1">
            <a:schemeClr val="dk1"/>
          </a:fillRef>
          <a:effectRef idx="1">
            <a:schemeClr val="dk1"/>
          </a:effectRef>
          <a:fontRef idx="minor">
            <a:schemeClr val="lt1"/>
          </a:fontRef>
        </p:style>
        <p:txBody>
          <a:bodyPr wrap="square" lIns="91440" tIns="45720" rIns="91440" bIns="45720">
            <a:spAutoFit/>
          </a:bodyPr>
          <a:lstStyle/>
          <a:p>
            <a:pPr algn="ctr"/>
            <a:r>
              <a:rPr lang="en-US" sz="6600" b="0" cap="none" spc="0" dirty="0">
                <a:ln w="0"/>
                <a:solidFill>
                  <a:schemeClr val="bg1"/>
                </a:solidFill>
                <a:effectLst>
                  <a:reflection blurRad="6350" stA="53000" endA="300" endPos="35500" dir="5400000" sy="-90000" algn="bl" rotWithShape="0"/>
                </a:effectLst>
              </a:rPr>
              <a:t>$ 1,00,000</a:t>
            </a:r>
          </a:p>
          <a:p>
            <a:pPr algn="ctr"/>
            <a:endParaRPr lang="en-US" sz="6600" b="0" cap="none" spc="0" dirty="0">
              <a:ln w="0"/>
              <a:solidFill>
                <a:schemeClr val="bg1"/>
              </a:solidFill>
              <a:effectLst>
                <a:reflection blurRad="6350" stA="53000" endA="300" endPos="35500" dir="5400000" sy="-90000" algn="bl" rotWithShape="0"/>
              </a:effectLst>
            </a:endParaRPr>
          </a:p>
          <a:p>
            <a:pPr algn="ctr"/>
            <a:r>
              <a:rPr lang="en-US" sz="6000" dirty="0">
                <a:ln w="0"/>
                <a:solidFill>
                  <a:schemeClr val="bg1"/>
                </a:solidFill>
                <a:effectLst>
                  <a:reflection blurRad="6350" stA="53000" endA="300" endPos="35500" dir="5400000" sy="-90000" algn="bl" rotWithShape="0"/>
                </a:effectLst>
              </a:rPr>
              <a:t>$ 7</a:t>
            </a:r>
            <a:r>
              <a:rPr lang="en-US" sz="6000" b="0" cap="none" spc="0" dirty="0">
                <a:ln w="0"/>
                <a:solidFill>
                  <a:schemeClr val="bg1"/>
                </a:solidFill>
                <a:effectLst>
                  <a:reflection blurRad="6350" stA="53000" endA="300" endPos="35500" dir="5400000" sy="-90000" algn="bl" rotWithShape="0"/>
                </a:effectLst>
              </a:rPr>
              <a:t>0,000</a:t>
            </a:r>
          </a:p>
          <a:p>
            <a:pPr algn="ctr"/>
            <a:endParaRPr lang="en-US" sz="6000" b="0" cap="none" spc="0" dirty="0">
              <a:ln w="0"/>
              <a:solidFill>
                <a:schemeClr val="bg1"/>
              </a:solidFill>
              <a:effectLst>
                <a:reflection blurRad="6350" stA="53000" endA="300" endPos="35500" dir="5400000" sy="-90000" algn="bl" rotWithShape="0"/>
              </a:effectLst>
            </a:endParaRPr>
          </a:p>
          <a:p>
            <a:pPr algn="ctr"/>
            <a:r>
              <a:rPr lang="en-US" sz="5400" dirty="0">
                <a:ln w="0"/>
                <a:solidFill>
                  <a:schemeClr val="bg1"/>
                </a:solidFill>
                <a:effectLst>
                  <a:reflection blurRad="6350" stA="53000" endA="300" endPos="35500" dir="5400000" sy="-90000" algn="bl" rotWithShape="0"/>
                </a:effectLst>
              </a:rPr>
              <a:t>$ 50,000</a:t>
            </a:r>
          </a:p>
          <a:p>
            <a:pPr algn="ctr"/>
            <a:endParaRPr lang="en-US" sz="5400" dirty="0">
              <a:ln w="0"/>
              <a:solidFill>
                <a:schemeClr val="bg1"/>
              </a:solidFill>
              <a:effectLst>
                <a:reflection blurRad="6350" stA="53000" endA="300" endPos="35500" dir="5400000" sy="-90000" algn="bl" rotWithShape="0"/>
              </a:effectLst>
            </a:endParaRPr>
          </a:p>
          <a:p>
            <a:pPr algn="ctr"/>
            <a:r>
              <a:rPr lang="en-US" sz="4800" dirty="0">
                <a:ln w="0"/>
                <a:solidFill>
                  <a:schemeClr val="bg1"/>
                </a:solidFill>
                <a:effectLst>
                  <a:reflection blurRad="6350" stA="53000" endA="300" endPos="35500" dir="5400000" sy="-90000" algn="bl" rotWithShape="0"/>
                </a:effectLst>
              </a:rPr>
              <a:t>$25,0</a:t>
            </a:r>
            <a:r>
              <a:rPr lang="en-US" sz="4800" b="0" cap="none" spc="0" dirty="0">
                <a:ln w="0"/>
                <a:solidFill>
                  <a:schemeClr val="bg1"/>
                </a:solidFill>
                <a:effectLst>
                  <a:reflection blurRad="6350" stA="53000" endA="300" endPos="35500" dir="5400000" sy="-90000" algn="bl" rotWithShape="0"/>
                </a:effectLst>
              </a:rPr>
              <a:t>00</a:t>
            </a:r>
            <a:endParaRPr lang="en-US" sz="4400" b="0" cap="none" spc="0"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4199280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955765" y="963877"/>
            <a:ext cx="3494362" cy="4930246"/>
          </a:xfrm>
        </p:spPr>
        <p:txBody>
          <a:bodyPr>
            <a:normAutofit/>
          </a:bodyPr>
          <a:lstStyle/>
          <a:p>
            <a:pPr algn="r"/>
            <a:r>
              <a:rPr lang="en-US" dirty="0">
                <a:solidFill>
                  <a:schemeClr val="accent1"/>
                </a:solidFill>
              </a:rPr>
              <a:t>Can you Answer?</a:t>
            </a:r>
            <a:endParaRPr lang="en-IN" dirty="0">
              <a:solidFill>
                <a:schemeClr val="accent1"/>
              </a:solidFill>
            </a:endParaRP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858466" y="963877"/>
            <a:ext cx="6377769" cy="4930246"/>
          </a:xfrm>
        </p:spPr>
        <p:txBody>
          <a:bodyPr anchor="ctr">
            <a:normAutofit/>
          </a:bodyPr>
          <a:lstStyle/>
          <a:p>
            <a:pPr marL="0" indent="0">
              <a:buNone/>
            </a:pPr>
            <a:r>
              <a:rPr lang="en-US" sz="2400" dirty="0"/>
              <a:t>How do you find out is your data is good enough for Analysis?</a:t>
            </a:r>
            <a:endParaRPr lang="en-IN" sz="2400" dirty="0"/>
          </a:p>
          <a:p>
            <a:pPr marL="0" indent="0">
              <a:buNone/>
            </a:pPr>
            <a:endParaRPr lang="en-IN" sz="2400" dirty="0"/>
          </a:p>
        </p:txBody>
      </p:sp>
    </p:spTree>
    <p:extLst>
      <p:ext uri="{BB962C8B-B14F-4D97-AF65-F5344CB8AC3E}">
        <p14:creationId xmlns:p14="http://schemas.microsoft.com/office/powerpoint/2010/main" val="3486356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7">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9ABDFC-DECA-439A-8AB3-C38ADBBA41F8}"/>
              </a:ext>
            </a:extLst>
          </p:cNvPr>
          <p:cNvSpPr>
            <a:spLocks noGrp="1"/>
          </p:cNvSpPr>
          <p:nvPr>
            <p:ph type="title"/>
          </p:nvPr>
        </p:nvSpPr>
        <p:spPr>
          <a:xfrm>
            <a:off x="4754054" y="3608970"/>
            <a:ext cx="6589707" cy="1188912"/>
          </a:xfrm>
        </p:spPr>
        <p:txBody>
          <a:bodyPr vert="horz" lIns="91440" tIns="45720" rIns="91440" bIns="45720" rtlCol="0" anchor="b">
            <a:normAutofit/>
          </a:bodyPr>
          <a:lstStyle/>
          <a:p>
            <a:pPr algn="r"/>
            <a:r>
              <a:rPr lang="en-US" sz="3800" kern="1200" dirty="0">
                <a:solidFill>
                  <a:srgbClr val="FFFFFF"/>
                </a:solidFill>
                <a:latin typeface="+mj-lt"/>
                <a:ea typeface="+mj-ea"/>
                <a:cs typeface="+mj-cs"/>
              </a:rPr>
              <a:t>COVID-19 dashboard using Microsoft Power BI</a:t>
            </a:r>
          </a:p>
        </p:txBody>
      </p:sp>
      <p:cxnSp>
        <p:nvCxnSpPr>
          <p:cNvPr id="33" name="Straight Connector 21">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4" name="Freeform: Shape 23">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35" name="Freeform: Shape 25">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Oval 27">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2" name="Arc 31">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itle 1">
            <a:extLst>
              <a:ext uri="{FF2B5EF4-FFF2-40B4-BE49-F238E27FC236}">
                <a16:creationId xmlns:a16="http://schemas.microsoft.com/office/drawing/2014/main" id="{509ABDFC-DECA-439A-8AB3-C38ADBBA41F8}"/>
              </a:ext>
            </a:extLst>
          </p:cNvPr>
          <p:cNvSpPr txBox="1">
            <a:spLocks/>
          </p:cNvSpPr>
          <p:nvPr/>
        </p:nvSpPr>
        <p:spPr>
          <a:xfrm>
            <a:off x="1941883" y="1025048"/>
            <a:ext cx="1548627" cy="971550"/>
          </a:xfrm>
          <a:prstGeom prst="rect">
            <a:avLst/>
          </a:prstGeom>
        </p:spPr>
        <p:txBody>
          <a:bodyPr vert="horz" lIns="91440" tIns="45720" rIns="91440" bIns="45720" rtlCol="0" anchor="b">
            <a:normAutofit/>
          </a:body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mj-lt"/>
                <a:ea typeface="+mj-ea"/>
                <a:cs typeface="+mj-cs"/>
              </a:rPr>
              <a:t>Demo</a:t>
            </a:r>
          </a:p>
        </p:txBody>
      </p:sp>
    </p:spTree>
    <p:extLst>
      <p:ext uri="{BB962C8B-B14F-4D97-AF65-F5344CB8AC3E}">
        <p14:creationId xmlns:p14="http://schemas.microsoft.com/office/powerpoint/2010/main" val="3380041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What is the new feature in Excel that does automatic data visualization?</a:t>
            </a:r>
          </a:p>
          <a:p>
            <a:endParaRPr lang="en-IN" sz="2400" dirty="0"/>
          </a:p>
        </p:txBody>
      </p:sp>
    </p:spTree>
    <p:extLst>
      <p:ext uri="{BB962C8B-B14F-4D97-AF65-F5344CB8AC3E}">
        <p14:creationId xmlns:p14="http://schemas.microsoft.com/office/powerpoint/2010/main" val="2112691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Apart from Connect and Visualize, what is the 3</a:t>
            </a:r>
            <a:r>
              <a:rPr lang="en-IN" sz="2400" baseline="30000" dirty="0"/>
              <a:t>rd</a:t>
            </a:r>
            <a:r>
              <a:rPr lang="en-IN" sz="2400" dirty="0"/>
              <a:t> important thing in a Business Intelligence tool?</a:t>
            </a:r>
          </a:p>
        </p:txBody>
      </p:sp>
    </p:spTree>
    <p:extLst>
      <p:ext uri="{BB962C8B-B14F-4D97-AF65-F5344CB8AC3E}">
        <p14:creationId xmlns:p14="http://schemas.microsoft.com/office/powerpoint/2010/main" val="3818316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16CED2-26DF-4A29-821C-C03D993B44C7}"/>
              </a:ext>
            </a:extLst>
          </p:cNvPr>
          <p:cNvSpPr>
            <a:spLocks noGrp="1"/>
          </p:cNvSpPr>
          <p:nvPr>
            <p:ph type="title"/>
          </p:nvPr>
        </p:nvSpPr>
        <p:spPr>
          <a:xfrm>
            <a:off x="863029" y="1012004"/>
            <a:ext cx="3416158" cy="4795408"/>
          </a:xfrm>
        </p:spPr>
        <p:txBody>
          <a:bodyPr>
            <a:normAutofit/>
          </a:bodyPr>
          <a:lstStyle/>
          <a:p>
            <a:r>
              <a:rPr lang="en-IN" dirty="0" err="1">
                <a:solidFill>
                  <a:srgbClr val="FFFFFF"/>
                </a:solidFill>
              </a:rPr>
              <a:t>Opensource</a:t>
            </a:r>
            <a:r>
              <a:rPr lang="en-IN" dirty="0">
                <a:solidFill>
                  <a:srgbClr val="FFFFFF"/>
                </a:solidFill>
              </a:rPr>
              <a:t> tools</a:t>
            </a:r>
          </a:p>
        </p:txBody>
      </p:sp>
      <p:graphicFrame>
        <p:nvGraphicFramePr>
          <p:cNvPr id="5" name="Content Placeholder 2">
            <a:extLst>
              <a:ext uri="{FF2B5EF4-FFF2-40B4-BE49-F238E27FC236}">
                <a16:creationId xmlns:a16="http://schemas.microsoft.com/office/drawing/2014/main" id="{A92F3975-15CC-4529-8D19-6116AD1DB00A}"/>
              </a:ext>
            </a:extLst>
          </p:cNvPr>
          <p:cNvGraphicFramePr>
            <a:graphicFrameLocks noGrp="1"/>
          </p:cNvGraphicFramePr>
          <p:nvPr>
            <p:ph idx="1"/>
            <p:extLst>
              <p:ext uri="{D42A27DB-BD31-4B8C-83A1-F6EECF244321}">
                <p14:modId xmlns:p14="http://schemas.microsoft.com/office/powerpoint/2010/main" val="316154766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1438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93829-E8E6-4AE6-BA18-7F760889C4BC}"/>
              </a:ext>
            </a:extLst>
          </p:cNvPr>
          <p:cNvSpPr>
            <a:spLocks noGrp="1"/>
          </p:cNvSpPr>
          <p:nvPr>
            <p:ph type="title"/>
          </p:nvPr>
        </p:nvSpPr>
        <p:spPr>
          <a:xfrm>
            <a:off x="594360" y="658368"/>
            <a:ext cx="3734698" cy="4123944"/>
          </a:xfrm>
        </p:spPr>
        <p:txBody>
          <a:bodyPr vert="horz" lIns="91440" tIns="45720" rIns="91440" bIns="45720" rtlCol="0" anchor="ctr">
            <a:normAutofit/>
          </a:bodyPr>
          <a:lstStyle/>
          <a:p>
            <a:r>
              <a:rPr lang="en-US" sz="4800" kern="1200" dirty="0">
                <a:solidFill>
                  <a:schemeClr val="tx1"/>
                </a:solidFill>
                <a:latin typeface="+mj-lt"/>
                <a:ea typeface="+mj-ea"/>
                <a:cs typeface="+mj-cs"/>
              </a:rPr>
              <a:t>Thank you!</a:t>
            </a:r>
            <a:br>
              <a:rPr lang="en-US" sz="4800" kern="1200" dirty="0">
                <a:solidFill>
                  <a:schemeClr val="tx1"/>
                </a:solidFill>
                <a:latin typeface="+mj-lt"/>
                <a:ea typeface="+mj-ea"/>
                <a:cs typeface="+mj-cs"/>
              </a:rPr>
            </a:b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Questions ??</a:t>
            </a:r>
          </a:p>
        </p:txBody>
      </p:sp>
      <p:grpSp>
        <p:nvGrpSpPr>
          <p:cNvPr id="11" name="Group 10">
            <a:extLst>
              <a:ext uri="{FF2B5EF4-FFF2-40B4-BE49-F238E27FC236}">
                <a16:creationId xmlns:a16="http://schemas.microsoft.com/office/drawing/2014/main" id="{485CDB4C-1FD0-4585-A020-27F2D836B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050133"/>
            <a:ext cx="232963" cy="1340860"/>
            <a:chOff x="56167" y="2050133"/>
            <a:chExt cx="232963" cy="1340860"/>
          </a:xfrm>
        </p:grpSpPr>
        <p:sp>
          <p:nvSpPr>
            <p:cNvPr id="12" name="Rectangle 2">
              <a:extLst>
                <a:ext uri="{FF2B5EF4-FFF2-40B4-BE49-F238E27FC236}">
                  <a16:creationId xmlns:a16="http://schemas.microsoft.com/office/drawing/2014/main" id="{5D246F4A-EE8D-4FFF-A21C-202C4438F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9">
              <a:extLst>
                <a:ext uri="{FF2B5EF4-FFF2-40B4-BE49-F238E27FC236}">
                  <a16:creationId xmlns:a16="http://schemas.microsoft.com/office/drawing/2014/main" id="{5180AFC1-C335-42D8-9689-AC48BB446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a:extLst>
                <a:ext uri="{FF2B5EF4-FFF2-40B4-BE49-F238E27FC236}">
                  <a16:creationId xmlns:a16="http://schemas.microsoft.com/office/drawing/2014/main" id="{FF9AC15C-CDE3-45BB-A2AE-EE0E230F57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735BDF49-0DA5-4D84-9CAF-17F182587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9A563694-96C1-4491-968C-ABC2B33A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C07B463F-74C8-4F4F-AC01-383416E24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2580532B-17A2-44ED-97F7-237749F43F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DB8FEB59-52CF-42B0-8E2B-2937ADFE0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4D262DB1-7CDF-4000-89BF-C998FC8B5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8A5DC86C-E98B-4C88-949E-1FB7A33F0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7356204C-A31B-4E4F-806F-FE560545D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23833741-7ACC-4589-8CCF-C149F26F9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BB0E58F6-C893-4850-B8B5-3BBB1B22D0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A17CA43F-9341-492F-AE85-5FC1926F7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997D9B52-713B-4194-A09B-CD2088D27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0D245476-F617-4E5B-9F44-3E2B8CF85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CF3A6471-5289-4A16-923A-975AADC36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3DF8E022-DC4D-4636-A382-EB9545C8F3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929E99F3-B006-4247-9DF4-83A7ED50E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B4E4F171-F161-4941-8980-7CF8A5BEDD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Angel Face with Solid Fill">
            <a:extLst>
              <a:ext uri="{FF2B5EF4-FFF2-40B4-BE49-F238E27FC236}">
                <a16:creationId xmlns:a16="http://schemas.microsoft.com/office/drawing/2014/main" id="{DA59FF3E-243B-48DC-A999-C06C34FFF9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94529" y="0"/>
            <a:ext cx="6858000" cy="6858000"/>
          </a:xfrm>
          <a:prstGeom prst="rect">
            <a:avLst/>
          </a:prstGeom>
        </p:spPr>
      </p:pic>
      <p:sp>
        <p:nvSpPr>
          <p:cNvPr id="33" name="Rectangle 32">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4472"/>
            <a:ext cx="5291468" cy="1490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1835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14F4-6EB4-41A3-B822-A31AC1D78F54}"/>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Decision Making</a:t>
            </a:r>
          </a:p>
        </p:txBody>
      </p:sp>
      <p:pic>
        <p:nvPicPr>
          <p:cNvPr id="5" name="Graphic 4" descr="Decision chart">
            <a:extLst>
              <a:ext uri="{FF2B5EF4-FFF2-40B4-BE49-F238E27FC236}">
                <a16:creationId xmlns:a16="http://schemas.microsoft.com/office/drawing/2014/main" id="{D5A424B2-A0F2-40AA-888D-F897176E4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946" y="599476"/>
            <a:ext cx="3529109" cy="3529109"/>
          </a:xfrm>
          <a:prstGeom prst="rect">
            <a:avLst/>
          </a:prstGeom>
        </p:spPr>
      </p:pic>
      <p:pic>
        <p:nvPicPr>
          <p:cNvPr id="6" name="Graphic 5" descr="Head with Gears">
            <a:extLst>
              <a:ext uri="{FF2B5EF4-FFF2-40B4-BE49-F238E27FC236}">
                <a16:creationId xmlns:a16="http://schemas.microsoft.com/office/drawing/2014/main" id="{444DFC25-B0FE-4820-9910-0D5F3856E4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2788" y="600819"/>
            <a:ext cx="3526424" cy="3526424"/>
          </a:xfrm>
          <a:prstGeom prst="rect">
            <a:avLst/>
          </a:prstGeom>
        </p:spPr>
      </p:pic>
      <p:pic>
        <p:nvPicPr>
          <p:cNvPr id="7" name="Graphic 6" descr="Decision">
            <a:extLst>
              <a:ext uri="{FF2B5EF4-FFF2-40B4-BE49-F238E27FC236}">
                <a16:creationId xmlns:a16="http://schemas.microsoft.com/office/drawing/2014/main" id="{E0E1A0C6-A53B-4D9E-B775-A7E3F3CF6C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53400" y="587047"/>
            <a:ext cx="3553968" cy="3553968"/>
          </a:xfrm>
          <a:prstGeom prst="rect">
            <a:avLst/>
          </a:prstGeom>
        </p:spPr>
      </p:pic>
    </p:spTree>
    <p:extLst>
      <p:ext uri="{BB962C8B-B14F-4D97-AF65-F5344CB8AC3E}">
        <p14:creationId xmlns:p14="http://schemas.microsoft.com/office/powerpoint/2010/main" val="429190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C41D0-BBB1-4FA5-AF25-19FE342C1A72}"/>
              </a:ext>
            </a:extLst>
          </p:cNvPr>
          <p:cNvSpPr>
            <a:spLocks noGrp="1"/>
          </p:cNvSpPr>
          <p:nvPr>
            <p:ph type="title"/>
          </p:nvPr>
        </p:nvSpPr>
        <p:spPr>
          <a:xfrm>
            <a:off x="804672" y="1412489"/>
            <a:ext cx="2871095" cy="2156621"/>
          </a:xfrm>
        </p:spPr>
        <p:txBody>
          <a:bodyPr anchor="t">
            <a:normAutofit/>
          </a:bodyPr>
          <a:lstStyle/>
          <a:p>
            <a:r>
              <a:rPr lang="en-IN" sz="2800">
                <a:solidFill>
                  <a:srgbClr val="FFFFFF"/>
                </a:solidFill>
              </a:rPr>
              <a:t>Every progress in a work </a:t>
            </a:r>
            <a:br>
              <a:rPr lang="en-IN" sz="2800">
                <a:solidFill>
                  <a:srgbClr val="FFFFFF"/>
                </a:solidFill>
              </a:rPr>
            </a:br>
            <a:br>
              <a:rPr lang="en-IN" sz="2800">
                <a:solidFill>
                  <a:srgbClr val="FFFFFF"/>
                </a:solidFill>
              </a:rPr>
            </a:br>
            <a:r>
              <a:rPr lang="en-IN" sz="2800" b="1">
                <a:solidFill>
                  <a:srgbClr val="FFFFFF"/>
                </a:solidFill>
              </a:rPr>
              <a:t>Driven by decision making</a:t>
            </a:r>
          </a:p>
        </p:txBody>
      </p:sp>
      <p:sp>
        <p:nvSpPr>
          <p:cNvPr id="3" name="Content Placeholder 2">
            <a:extLst>
              <a:ext uri="{FF2B5EF4-FFF2-40B4-BE49-F238E27FC236}">
                <a16:creationId xmlns:a16="http://schemas.microsoft.com/office/drawing/2014/main" id="{5B541BE1-6B26-4B2A-BA2E-84D1C1FEFA1B}"/>
              </a:ext>
            </a:extLst>
          </p:cNvPr>
          <p:cNvSpPr>
            <a:spLocks noGrp="1"/>
          </p:cNvSpPr>
          <p:nvPr>
            <p:ph sz="half" idx="1"/>
          </p:nvPr>
        </p:nvSpPr>
        <p:spPr>
          <a:xfrm>
            <a:off x="5198993" y="1412489"/>
            <a:ext cx="2926080" cy="4363844"/>
          </a:xfrm>
        </p:spPr>
        <p:txBody>
          <a:bodyPr>
            <a:normAutofit/>
          </a:bodyPr>
          <a:lstStyle/>
          <a:p>
            <a:pPr marL="0" indent="0">
              <a:buNone/>
            </a:pPr>
            <a:r>
              <a:rPr lang="en-IN" sz="2000" b="1" dirty="0"/>
              <a:t>Programmer decides,</a:t>
            </a:r>
          </a:p>
          <a:p>
            <a:r>
              <a:rPr lang="en-IN" sz="2000" dirty="0"/>
              <a:t>If branch (or)</a:t>
            </a:r>
          </a:p>
          <a:p>
            <a:r>
              <a:rPr lang="en-IN" sz="2000" dirty="0"/>
              <a:t>Switch statement</a:t>
            </a:r>
          </a:p>
        </p:txBody>
      </p:sp>
      <p:sp>
        <p:nvSpPr>
          <p:cNvPr id="4" name="Content Placeholder 3">
            <a:extLst>
              <a:ext uri="{FF2B5EF4-FFF2-40B4-BE49-F238E27FC236}">
                <a16:creationId xmlns:a16="http://schemas.microsoft.com/office/drawing/2014/main" id="{A4E2B124-01FF-4CE4-9E5B-903177317DBE}"/>
              </a:ext>
            </a:extLst>
          </p:cNvPr>
          <p:cNvSpPr>
            <a:spLocks noGrp="1"/>
          </p:cNvSpPr>
          <p:nvPr>
            <p:ph sz="half" idx="2"/>
          </p:nvPr>
        </p:nvSpPr>
        <p:spPr>
          <a:xfrm>
            <a:off x="8451604" y="1412489"/>
            <a:ext cx="2926080" cy="4363844"/>
          </a:xfrm>
        </p:spPr>
        <p:txBody>
          <a:bodyPr>
            <a:normAutofit/>
          </a:bodyPr>
          <a:lstStyle/>
          <a:p>
            <a:pPr marL="0" indent="0">
              <a:buNone/>
            </a:pPr>
            <a:r>
              <a:rPr lang="en-IN" sz="2000" b="1" dirty="0"/>
              <a:t>Business man decides,</a:t>
            </a:r>
          </a:p>
          <a:p>
            <a:r>
              <a:rPr lang="en-IN" sz="2000" dirty="0"/>
              <a:t>More discount (or)</a:t>
            </a:r>
          </a:p>
          <a:p>
            <a:r>
              <a:rPr lang="en-IN" sz="2000" dirty="0"/>
              <a:t>Kind words</a:t>
            </a:r>
          </a:p>
        </p:txBody>
      </p:sp>
      <p:sp>
        <p:nvSpPr>
          <p:cNvPr id="16" name="Content Placeholder 2">
            <a:extLst>
              <a:ext uri="{FF2B5EF4-FFF2-40B4-BE49-F238E27FC236}">
                <a16:creationId xmlns:a16="http://schemas.microsoft.com/office/drawing/2014/main" id="{1D01C143-FF95-4B2D-A7A5-A161D4940719}"/>
              </a:ext>
            </a:extLst>
          </p:cNvPr>
          <p:cNvSpPr txBox="1">
            <a:spLocks/>
          </p:cNvSpPr>
          <p:nvPr/>
        </p:nvSpPr>
        <p:spPr>
          <a:xfrm>
            <a:off x="6434703" y="3594410"/>
            <a:ext cx="2501337" cy="31422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000" b="1" dirty="0"/>
              <a:t>Data Analyst decides,</a:t>
            </a:r>
          </a:p>
          <a:p>
            <a:r>
              <a:rPr lang="en-IN" sz="2000" dirty="0"/>
              <a:t>Linear model (or)</a:t>
            </a:r>
          </a:p>
          <a:p>
            <a:r>
              <a:rPr lang="en-IN" sz="2000" dirty="0"/>
              <a:t>Regression model</a:t>
            </a:r>
          </a:p>
        </p:txBody>
      </p:sp>
    </p:spTree>
    <p:extLst>
      <p:ext uri="{BB962C8B-B14F-4D97-AF65-F5344CB8AC3E}">
        <p14:creationId xmlns:p14="http://schemas.microsoft.com/office/powerpoint/2010/main" val="4102080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1E2C2805-1815-45C6-89B1-7050C709E8AB}"/>
              </a:ext>
            </a:extLst>
          </p:cNvPr>
          <p:cNvPicPr>
            <a:picLocks noChangeAspect="1"/>
          </p:cNvPicPr>
          <p:nvPr/>
        </p:nvPicPr>
        <p:blipFill>
          <a:blip r:embed="rId3"/>
          <a:stretch>
            <a:fillRect/>
          </a:stretch>
        </p:blipFill>
        <p:spPr>
          <a:xfrm>
            <a:off x="643467" y="1370668"/>
            <a:ext cx="10905066" cy="41166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 name="Content Placeholder 4" descr="A screenshot of a social media post&#10;&#10;Description generated with very high confidence">
            <a:extLst>
              <a:ext uri="{FF2B5EF4-FFF2-40B4-BE49-F238E27FC236}">
                <a16:creationId xmlns:a16="http://schemas.microsoft.com/office/drawing/2014/main" id="{5B9D1B5E-5CEC-4D8B-A82A-2FC438FB8DF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750" r="9886" b="1"/>
          <a:stretch/>
        </p:blipFill>
        <p:spPr>
          <a:xfrm>
            <a:off x="797391" y="804334"/>
            <a:ext cx="10615494" cy="5070210"/>
          </a:xfrm>
          <a:prstGeom prst="rect">
            <a:avLst/>
          </a:prstGeom>
        </p:spPr>
      </p:pic>
    </p:spTree>
    <p:extLst>
      <p:ext uri="{BB962C8B-B14F-4D97-AF65-F5344CB8AC3E}">
        <p14:creationId xmlns:p14="http://schemas.microsoft.com/office/powerpoint/2010/main" val="2163758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1047280" y="759805"/>
            <a:ext cx="10306520" cy="1325563"/>
          </a:xfrm>
        </p:spPr>
        <p:txBody>
          <a:bodyPr vert="horz" lIns="91440" tIns="45720" rIns="91440" bIns="45720" rtlCol="0">
            <a:normAutofit/>
          </a:bodyPr>
          <a:lstStyle/>
          <a:p>
            <a:r>
              <a:rPr lang="en-US" sz="4000" kern="1200" dirty="0">
                <a:solidFill>
                  <a:srgbClr val="FFFFFF"/>
                </a:solidFill>
                <a:latin typeface="+mj-lt"/>
                <a:ea typeface="+mj-ea"/>
                <a:cs typeface="+mj-cs"/>
              </a:rPr>
              <a:t>Data source</a:t>
            </a:r>
            <a:r>
              <a:rPr lang="en-US" sz="4000" b="1" kern="1200" dirty="0">
                <a:solidFill>
                  <a:srgbClr val="FFFFFF"/>
                </a:solidFill>
                <a:latin typeface="+mj-lt"/>
                <a:ea typeface="+mj-ea"/>
                <a:cs typeface="+mj-cs"/>
              </a:rPr>
              <a:t>(s)</a:t>
            </a:r>
            <a:endParaRPr lang="en-US" sz="40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1424904" y="2494450"/>
            <a:ext cx="4053545" cy="3563159"/>
          </a:xfrm>
        </p:spPr>
        <p:txBody>
          <a:bodyPr>
            <a:normAutofit/>
          </a:bodyPr>
          <a:lstStyle/>
          <a:p>
            <a:pPr lvl="0"/>
            <a:r>
              <a:rPr lang="en-US" sz="2000"/>
              <a:t>Find out from where you need to get the data for your project. </a:t>
            </a:r>
          </a:p>
          <a:p>
            <a:pPr lvl="0"/>
            <a:r>
              <a:rPr lang="en-US" sz="2000"/>
              <a:t>Either provided or should search and find.</a:t>
            </a:r>
          </a:p>
          <a:p>
            <a:pPr lvl="0"/>
            <a:endParaRPr lang="en-US" sz="2000"/>
          </a:p>
          <a:p>
            <a:pPr lvl="1"/>
            <a:r>
              <a:rPr lang="en-US" sz="2000"/>
              <a:t>Logs</a:t>
            </a:r>
          </a:p>
          <a:p>
            <a:pPr lvl="1"/>
            <a:r>
              <a:rPr lang="en-US" sz="2000"/>
              <a:t>Databases</a:t>
            </a:r>
          </a:p>
          <a:p>
            <a:pPr lvl="1"/>
            <a:r>
              <a:rPr lang="en-US" sz="2000"/>
              <a:t>Web (REST APIs)</a:t>
            </a:r>
          </a:p>
          <a:p>
            <a:pPr lvl="1"/>
            <a:r>
              <a:rPr lang="en-US" sz="2000"/>
              <a:t>Social Media</a:t>
            </a:r>
          </a:p>
          <a:p>
            <a:pPr lvl="1"/>
            <a:r>
              <a:rPr lang="en-US" sz="2000"/>
              <a:t>…</a:t>
            </a:r>
          </a:p>
          <a:p>
            <a:endParaRPr lang="en-US" sz="2000"/>
          </a:p>
        </p:txBody>
      </p:sp>
      <p:pic>
        <p:nvPicPr>
          <p:cNvPr id="4" name="Picture 3">
            <a:extLst>
              <a:ext uri="{FF2B5EF4-FFF2-40B4-BE49-F238E27FC236}">
                <a16:creationId xmlns:a16="http://schemas.microsoft.com/office/drawing/2014/main" id="{8D26392D-026D-4F73-9CCF-19A5D9BA3142}"/>
              </a:ext>
            </a:extLst>
          </p:cNvPr>
          <p:cNvPicPr>
            <a:picLocks noChangeAspect="1"/>
          </p:cNvPicPr>
          <p:nvPr/>
        </p:nvPicPr>
        <p:blipFill rotWithShape="1">
          <a:blip r:embed="rId3"/>
          <a:srcRect l="3041" r="3968" b="2"/>
          <a:stretch/>
        </p:blipFill>
        <p:spPr>
          <a:xfrm>
            <a:off x="6098892" y="2492376"/>
            <a:ext cx="4802404" cy="3563372"/>
          </a:xfrm>
          <a:prstGeom prst="rect">
            <a:avLst/>
          </a:prstGeom>
        </p:spPr>
      </p:pic>
    </p:spTree>
    <p:extLst>
      <p:ext uri="{BB962C8B-B14F-4D97-AF65-F5344CB8AC3E}">
        <p14:creationId xmlns:p14="http://schemas.microsoft.com/office/powerpoint/2010/main" val="1797571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973C672-3F6A-41B4-98C5-D1E953A45A66}"/>
              </a:ext>
            </a:extLst>
          </p:cNvPr>
          <p:cNvGraphicFramePr>
            <a:graphicFrameLocks noGrp="1"/>
          </p:cNvGraphicFramePr>
          <p:nvPr>
            <p:ph idx="1"/>
            <p:extLst>
              <p:ext uri="{D42A27DB-BD31-4B8C-83A1-F6EECF244321}">
                <p14:modId xmlns:p14="http://schemas.microsoft.com/office/powerpoint/2010/main" val="728551105"/>
              </p:ext>
            </p:extLst>
          </p:nvPr>
        </p:nvGraphicFramePr>
        <p:xfrm>
          <a:off x="589312" y="412667"/>
          <a:ext cx="11013375" cy="6032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4888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1047280" y="759805"/>
            <a:ext cx="10306520" cy="1325563"/>
          </a:xfrm>
        </p:spPr>
        <p:txBody>
          <a:bodyPr vert="horz" lIns="91440" tIns="45720" rIns="91440" bIns="45720" rtlCol="0">
            <a:normAutofit/>
          </a:bodyPr>
          <a:lstStyle/>
          <a:p>
            <a:r>
              <a:rPr lang="en-US" sz="4000" kern="1200" dirty="0">
                <a:solidFill>
                  <a:srgbClr val="FFFFFF"/>
                </a:solidFill>
                <a:latin typeface="+mj-lt"/>
                <a:ea typeface="+mj-ea"/>
                <a:cs typeface="+mj-cs"/>
              </a:rPr>
              <a:t>Visualize</a:t>
            </a: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1424904" y="2494450"/>
            <a:ext cx="4053545" cy="3563159"/>
          </a:xfrm>
        </p:spPr>
        <p:txBody>
          <a:bodyPr>
            <a:normAutofit/>
          </a:bodyPr>
          <a:lstStyle/>
          <a:p>
            <a:pPr lvl="0"/>
            <a:r>
              <a:rPr lang="en-US" sz="2400" dirty="0"/>
              <a:t>BI tools for business decisions,</a:t>
            </a:r>
          </a:p>
          <a:p>
            <a:pPr lvl="1"/>
            <a:r>
              <a:rPr lang="en-US" dirty="0"/>
              <a:t>Microsoft Power BI</a:t>
            </a:r>
          </a:p>
          <a:p>
            <a:pPr lvl="1"/>
            <a:r>
              <a:rPr lang="en-US" dirty="0"/>
              <a:t>Tableau</a:t>
            </a:r>
          </a:p>
          <a:p>
            <a:pPr lvl="1"/>
            <a:r>
              <a:rPr lang="en-US" dirty="0"/>
              <a:t>Qlik</a:t>
            </a:r>
          </a:p>
          <a:p>
            <a:pPr lvl="1"/>
            <a:r>
              <a:rPr lang="en-US" dirty="0"/>
              <a:t>Bold BI</a:t>
            </a:r>
          </a:p>
          <a:p>
            <a:pPr lvl="1"/>
            <a:r>
              <a:rPr lang="en-US" dirty="0"/>
              <a:t>…</a:t>
            </a:r>
          </a:p>
          <a:p>
            <a:pPr lvl="1"/>
            <a:r>
              <a:rPr lang="en-US" dirty="0"/>
              <a:t>In-built packages in R, Python</a:t>
            </a:r>
          </a:p>
          <a:p>
            <a:pPr lvl="1"/>
            <a:endParaRPr lang="en-US" dirty="0"/>
          </a:p>
          <a:p>
            <a:pPr lvl="1"/>
            <a:endParaRPr lang="en-US" dirty="0"/>
          </a:p>
          <a:p>
            <a:pPr lvl="1"/>
            <a:endParaRPr lang="en-US" dirty="0"/>
          </a:p>
          <a:p>
            <a:endParaRPr lang="en-US" sz="2400" dirty="0"/>
          </a:p>
        </p:txBody>
      </p:sp>
      <p:pic>
        <p:nvPicPr>
          <p:cNvPr id="5" name="Picture 4" descr="A screenshot of a computer&#10;&#10;Description generated with high confidence">
            <a:extLst>
              <a:ext uri="{FF2B5EF4-FFF2-40B4-BE49-F238E27FC236}">
                <a16:creationId xmlns:a16="http://schemas.microsoft.com/office/drawing/2014/main" id="{CECE6349-41E8-4CF6-B3B5-F6FE75D7A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892" y="2955802"/>
            <a:ext cx="4802404" cy="2636519"/>
          </a:xfrm>
          <a:prstGeom prst="rect">
            <a:avLst/>
          </a:prstGeom>
        </p:spPr>
      </p:pic>
    </p:spTree>
    <p:extLst>
      <p:ext uri="{BB962C8B-B14F-4D97-AF65-F5344CB8AC3E}">
        <p14:creationId xmlns:p14="http://schemas.microsoft.com/office/powerpoint/2010/main" val="1678545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1378</Words>
  <Application>Microsoft Office PowerPoint</Application>
  <PresentationFormat>Widescreen</PresentationFormat>
  <Paragraphs>166</Paragraphs>
  <Slides>25</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PowerPoint Presentation</vt:lpstr>
      <vt:lpstr>For what quality, people get different pays for their job?</vt:lpstr>
      <vt:lpstr>Decision Making</vt:lpstr>
      <vt:lpstr>Every progress in a work   Driven by decision making</vt:lpstr>
      <vt:lpstr>PowerPoint Presentation</vt:lpstr>
      <vt:lpstr>PowerPoint Presentation</vt:lpstr>
      <vt:lpstr>Data source(s)</vt:lpstr>
      <vt:lpstr>PowerPoint Presentation</vt:lpstr>
      <vt:lpstr>Visualize</vt:lpstr>
      <vt:lpstr>PowerPoint Presentation</vt:lpstr>
      <vt:lpstr>Importance of Data Analysis</vt:lpstr>
      <vt:lpstr>Sharing and Collaboration</vt:lpstr>
      <vt:lpstr>PowerPoint Presentation</vt:lpstr>
      <vt:lpstr>Basic things to know for Data Analysis</vt:lpstr>
      <vt:lpstr>Dimensions vs Measures</vt:lpstr>
      <vt:lpstr>Is your Data good enough for Analysis?   How do you find out?</vt:lpstr>
      <vt:lpstr>Three things for effective visualization</vt:lpstr>
      <vt:lpstr>PowerPoint Presentation</vt:lpstr>
      <vt:lpstr>Can you Answer?</vt:lpstr>
      <vt:lpstr>Can you Answer?</vt:lpstr>
      <vt:lpstr>COVID-19 dashboard using Microsoft Power BI</vt:lpstr>
      <vt:lpstr>Can you Answer?</vt:lpstr>
      <vt:lpstr>Can you Answer?</vt:lpstr>
      <vt:lpstr>Opensource tools</vt:lpstr>
      <vt:lpstr>Thank you!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Dinesh Kumar P</dc:creator>
  <cp:lastModifiedBy>Dinesh Kumar P</cp:lastModifiedBy>
  <cp:revision>9</cp:revision>
  <dcterms:created xsi:type="dcterms:W3CDTF">2020-07-04T04:23:43Z</dcterms:created>
  <dcterms:modified xsi:type="dcterms:W3CDTF">2020-07-04T16:52:11Z</dcterms:modified>
</cp:coreProperties>
</file>